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Barlow"/>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5812C71-2660-4BA3-82E5-483A7D37DA2C}">
  <a:tblStyle styleId="{85812C71-2660-4BA3-82E5-483A7D37DA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Barlow-bold.fntdata"/><Relationship Id="rId10" Type="http://schemas.openxmlformats.org/officeDocument/2006/relationships/slide" Target="slides/slide5.xml"/><Relationship Id="rId54" Type="http://schemas.openxmlformats.org/officeDocument/2006/relationships/font" Target="fonts/Barlow-regular.fntdata"/><Relationship Id="rId13" Type="http://schemas.openxmlformats.org/officeDocument/2006/relationships/slide" Target="slides/slide8.xml"/><Relationship Id="rId57" Type="http://schemas.openxmlformats.org/officeDocument/2006/relationships/font" Target="fonts/Barlow-boldItalic.fntdata"/><Relationship Id="rId12" Type="http://schemas.openxmlformats.org/officeDocument/2006/relationships/slide" Target="slides/slide7.xml"/><Relationship Id="rId56" Type="http://schemas.openxmlformats.org/officeDocument/2006/relationships/font" Target="fonts/Barlow-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Like most people in this room, I don’t play basketball, and I don’t care about winning basketball games.</a:t>
            </a:r>
            <a:endParaRPr>
              <a:solidFill>
                <a:schemeClr val="dk1"/>
              </a:solidFill>
            </a:endParaRPr>
          </a:p>
          <a:p>
            <a:pPr indent="0" lvl="0" marL="0" rtl="0" algn="l">
              <a:spcBef>
                <a:spcPts val="0"/>
              </a:spcBef>
              <a:spcAft>
                <a:spcPts val="0"/>
              </a:spcAft>
              <a:buNone/>
            </a:pPr>
            <a:r>
              <a:rPr lang="en">
                <a:solidFill>
                  <a:schemeClr val="dk1"/>
                </a:solidFill>
              </a:rPr>
              <a:t>When is the last time you went to an entertainment park, or a night market and spent $5 on a ring toss game? You kept thinking to yourself how you can win that $5 back, but failing to do so. The top basketball players in the world face the same dilemma. Our project, done by Aruba, myself and Laura, helps them maximize all stakeholders’ chances of victory.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947e55504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947e5550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967184c7f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967184c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plotted the box plot to visualize the difference in height of different players. We see five positions here: they each have different </a:t>
            </a:r>
            <a:r>
              <a:rPr lang="en"/>
              <a:t>responsibilities. If you don’t know what each of these position does, it;s ok. Let’s just look at the position with the highest height: center, who are generally the tallest and they need to block defenders for other team mates to shoot the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Point guard they usually need really good ball handling skills and are essential to initiate offence. So they tend to be the shortest and most agile in the players. </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967184c7f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967184c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did violin plots from which we can see where most of the shots were fired. There is an clearly observable pattern here: shots are concentrated in either very close to the basket, or far away from the basket (the 3 point goals). Almost no shots of medium distance was made. This make intuitive sense because half a step back you can score a 3 point or you can go nearer and your chances of scoring goes higher. That’s why they concerge on two extremes. For center positions because they usually stay under the basket to defend or ward off defenders, if they  have a chance to socre, it is usally close to the basket.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967184c7f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967184c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Similarly, this distribution plot is basically tells us the similar thing. Now it’s just more obvious. Most of the shots were made just outside the 3 point line of </a:t>
            </a:r>
            <a:r>
              <a:rPr b="1" lang="en" sz="1200">
                <a:solidFill>
                  <a:srgbClr val="222222"/>
                </a:solidFill>
                <a:highlight>
                  <a:srgbClr val="FFFFFF"/>
                </a:highlight>
              </a:rPr>
              <a:t>7.24 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967184c7f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967184c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bar plot we drew, which measure each closest defender’s defensive win share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967184c7f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967184c7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facet grid here, we were able to plot three-point and two-point goals together. You can see the blue grids that represent two-points, it is shot a lot more often than 3-point goals. You can also see from closest defenders distance that defenders for 2-point goals are usually closer. This again makes intuitive sense.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967184c7f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967184c7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plotted the maximum of shot distance and defender’s distance. We can see clearly that when the shot is missed, the closest defenders are generally closer, even for maximum distance while the successful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947e55504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947e555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967184c7f_2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967184c7f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967184c7f_2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967184c7f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if we consider the defender’s data, we need to also include the defender’s age, and height etc, and we induce another distance that is the distance between player and defender. As you can imagine intuitively, closer the defender is, harder for you to make the shot.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 will first show you how our EDA is conducted. Aruba will then show you our modeling methodologies and our results. I will close off with our recommendations.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967184c7f_2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967184c7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variables we choose to run data analysis. We try to select as many variables as possible in the first run to not miss any relevant factor. But we also ignore some variables that we perceived to be unimportant, for example, we do not consider whether the defender is a good shooter or not, but we focus on the defensive data like stealing, rebound and blocking.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967184c7f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967184c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47700" lvl="0" marL="0" rtl="0" algn="l">
              <a:lnSpc>
                <a:spcPct val="115000"/>
              </a:lnSpc>
              <a:spcBef>
                <a:spcPts val="0"/>
              </a:spcBef>
              <a:spcAft>
                <a:spcPts val="0"/>
              </a:spcAft>
              <a:buClr>
                <a:schemeClr val="dk1"/>
              </a:buClr>
              <a:buSzPts val="1100"/>
              <a:buFont typeface="Arial"/>
              <a:buNone/>
            </a:pPr>
            <a:r>
              <a:rPr b="1" lang="en" sz="1200"/>
              <a:t>Accuracy: 0.5435314958578649</a:t>
            </a:r>
            <a:endParaRPr b="1" sz="1200"/>
          </a:p>
          <a:p>
            <a:pPr indent="647700" lvl="0" marL="0" rtl="0" algn="l">
              <a:lnSpc>
                <a:spcPct val="115000"/>
              </a:lnSpc>
              <a:spcBef>
                <a:spcPts val="0"/>
              </a:spcBef>
              <a:spcAft>
                <a:spcPts val="0"/>
              </a:spcAft>
              <a:buClr>
                <a:schemeClr val="dk1"/>
              </a:buClr>
              <a:buSzPts val="1100"/>
              <a:buFont typeface="Arial"/>
              <a:buNone/>
            </a:pPr>
            <a:r>
              <a:rPr b="1" lang="en" sz="1200"/>
              <a:t>Precision: 0.49673462433982624</a:t>
            </a:r>
            <a:endParaRPr b="1" sz="1200"/>
          </a:p>
          <a:p>
            <a:pPr indent="647700" lvl="0" marL="0" rtl="0" algn="l">
              <a:lnSpc>
                <a:spcPct val="115000"/>
              </a:lnSpc>
              <a:spcBef>
                <a:spcPts val="0"/>
              </a:spcBef>
              <a:spcAft>
                <a:spcPts val="0"/>
              </a:spcAft>
              <a:buClr>
                <a:schemeClr val="dk1"/>
              </a:buClr>
              <a:buSzPts val="1100"/>
              <a:buFont typeface="Arial"/>
              <a:buNone/>
            </a:pPr>
            <a:r>
              <a:rPr b="1" lang="en" sz="1200"/>
              <a:t>Recall: 0.5024989946573217</a:t>
            </a:r>
            <a:endParaRPr b="1" sz="1200"/>
          </a:p>
          <a:p>
            <a:pPr indent="647700" lvl="0" marL="0" rtl="0" algn="l">
              <a:lnSpc>
                <a:spcPct val="115000"/>
              </a:lnSpc>
              <a:spcBef>
                <a:spcPts val="0"/>
              </a:spcBef>
              <a:spcAft>
                <a:spcPts val="0"/>
              </a:spcAft>
              <a:buClr>
                <a:schemeClr val="dk1"/>
              </a:buClr>
              <a:buSzPts val="1100"/>
              <a:buFont typeface="Arial"/>
              <a:buNone/>
            </a:pPr>
            <a:r>
              <a:rPr b="1" lang="en" sz="1200"/>
              <a:t>F1-score: 0.49960018277358914</a:t>
            </a:r>
            <a:endParaRPr b="1" sz="1200"/>
          </a:p>
          <a:p>
            <a:pPr indent="0" lvl="0" marL="0" rtl="0" algn="l">
              <a:spcBef>
                <a:spcPts val="0"/>
              </a:spcBef>
              <a:spcAft>
                <a:spcPts val="0"/>
              </a:spcAft>
              <a:buNone/>
            </a:pPr>
            <a:r>
              <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496e81d400_1_1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96e81d400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47700" lvl="0" marL="0" rtl="0" algn="l">
              <a:lnSpc>
                <a:spcPct val="115000"/>
              </a:lnSpc>
              <a:spcBef>
                <a:spcPts val="0"/>
              </a:spcBef>
              <a:spcAft>
                <a:spcPts val="0"/>
              </a:spcAft>
              <a:buNone/>
            </a:pPr>
            <a:r>
              <a:rPr b="1" lang="en" sz="1200"/>
              <a:t>Accuracy: 0.5435314958578649</a:t>
            </a:r>
            <a:endParaRPr b="1" sz="1200"/>
          </a:p>
          <a:p>
            <a:pPr indent="647700" lvl="0" marL="0" rtl="0" algn="l">
              <a:lnSpc>
                <a:spcPct val="115000"/>
              </a:lnSpc>
              <a:spcBef>
                <a:spcPts val="0"/>
              </a:spcBef>
              <a:spcAft>
                <a:spcPts val="0"/>
              </a:spcAft>
              <a:buNone/>
            </a:pPr>
            <a:r>
              <a:rPr b="1" lang="en" sz="1200"/>
              <a:t>Precision: 0.49673462433982624</a:t>
            </a:r>
            <a:endParaRPr b="1" sz="1200"/>
          </a:p>
          <a:p>
            <a:pPr indent="647700" lvl="0" marL="0" rtl="0" algn="l">
              <a:lnSpc>
                <a:spcPct val="115000"/>
              </a:lnSpc>
              <a:spcBef>
                <a:spcPts val="0"/>
              </a:spcBef>
              <a:spcAft>
                <a:spcPts val="0"/>
              </a:spcAft>
              <a:buNone/>
            </a:pPr>
            <a:r>
              <a:rPr b="1" lang="en" sz="1200"/>
              <a:t>Recall: 0.5024989946573217</a:t>
            </a:r>
            <a:endParaRPr b="1" sz="1200"/>
          </a:p>
          <a:p>
            <a:pPr indent="647700" lvl="0" marL="0" rtl="0" algn="l">
              <a:lnSpc>
                <a:spcPct val="115000"/>
              </a:lnSpc>
              <a:spcBef>
                <a:spcPts val="0"/>
              </a:spcBef>
              <a:spcAft>
                <a:spcPts val="0"/>
              </a:spcAft>
              <a:buNone/>
            </a:pPr>
            <a:r>
              <a:rPr b="1" lang="en" sz="1200"/>
              <a:t>F1-score: 0.49960018277358914</a:t>
            </a:r>
            <a:endParaRPr b="1" sz="1200"/>
          </a:p>
          <a:p>
            <a:pPr indent="0" lvl="0" marL="0" rtl="0" algn="l">
              <a:spcBef>
                <a:spcPts val="0"/>
              </a:spcBef>
              <a:spcAft>
                <a:spcPts val="0"/>
              </a:spcAft>
              <a:buNone/>
            </a:pPr>
            <a:r>
              <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96e81d400_1_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96e81d400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highlight>
                  <a:srgbClr val="FFFFFF"/>
                </a:highlight>
              </a:rPr>
              <a:t>confusion matrix: </a:t>
            </a:r>
            <a:br>
              <a:rPr lang="en" sz="1050">
                <a:solidFill>
                  <a:schemeClr val="dk1"/>
                </a:solidFill>
                <a:highlight>
                  <a:srgbClr val="FFFFFF"/>
                </a:highlight>
              </a:rPr>
            </a:br>
            <a:r>
              <a:rPr lang="en" sz="1050">
                <a:solidFill>
                  <a:schemeClr val="dk1"/>
                </a:solidFill>
                <a:highlight>
                  <a:srgbClr val="FFFFFF"/>
                </a:highlight>
              </a:rPr>
              <a:t> [[16511  4468]</a:t>
            </a:r>
            <a:br>
              <a:rPr lang="en" sz="1050">
                <a:solidFill>
                  <a:schemeClr val="dk1"/>
                </a:solidFill>
                <a:highlight>
                  <a:srgbClr val="FFFFFF"/>
                </a:highlight>
              </a:rPr>
            </a:br>
            <a:r>
              <a:rPr lang="en" sz="1050">
                <a:solidFill>
                  <a:schemeClr val="dk1"/>
                </a:solidFill>
                <a:highlight>
                  <a:srgbClr val="FFFFFF"/>
                </a:highlight>
              </a:rPr>
              <a:t> [10426  6981]]</a:t>
            </a:r>
            <a:br>
              <a:rPr lang="en" sz="1050">
                <a:solidFill>
                  <a:schemeClr val="dk1"/>
                </a:solidFill>
                <a:highlight>
                  <a:srgbClr val="FFFFFF"/>
                </a:highlight>
              </a:rPr>
            </a:br>
            <a:r>
              <a:rPr lang="en" sz="1050">
                <a:solidFill>
                  <a:schemeClr val="dk1"/>
                </a:solidFill>
                <a:highlight>
                  <a:srgbClr val="FFFFFF"/>
                </a:highlight>
              </a:rPr>
              <a:t>______________________________________________</a:t>
            </a:r>
            <a:br>
              <a:rPr lang="en" sz="1050">
                <a:solidFill>
                  <a:schemeClr val="dk1"/>
                </a:solidFill>
                <a:highlight>
                  <a:srgbClr val="FFFFFF"/>
                </a:highlight>
              </a:rPr>
            </a:br>
            <a:r>
              <a:rPr lang="en" sz="1050">
                <a:solidFill>
                  <a:schemeClr val="dk1"/>
                </a:solidFill>
                <a:highlight>
                  <a:srgbClr val="FFFFFF"/>
                </a:highlight>
              </a:rPr>
              <a:t>Model: Random Forest</a:t>
            </a:r>
            <a:br>
              <a:rPr lang="en" sz="1050">
                <a:solidFill>
                  <a:schemeClr val="dk1"/>
                </a:solidFill>
                <a:highlight>
                  <a:srgbClr val="FFFFFF"/>
                </a:highlight>
              </a:rPr>
            </a:br>
            <a:r>
              <a:rPr lang="en" sz="1050">
                <a:solidFill>
                  <a:schemeClr val="dk1"/>
                </a:solidFill>
                <a:highlight>
                  <a:srgbClr val="FFFFFF"/>
                </a:highlight>
              </a:rPr>
              <a:t>Accuracy: 0.611993956129839</a:t>
            </a:r>
            <a:br>
              <a:rPr lang="en" sz="1050">
                <a:solidFill>
                  <a:schemeClr val="dk1"/>
                </a:solidFill>
                <a:highlight>
                  <a:srgbClr val="FFFFFF"/>
                </a:highlight>
              </a:rPr>
            </a:br>
            <a:r>
              <a:rPr lang="en" sz="1050">
                <a:solidFill>
                  <a:schemeClr val="dk1"/>
                </a:solidFill>
                <a:highlight>
                  <a:srgbClr val="FFFFFF"/>
                </a:highlight>
              </a:rPr>
              <a:t>Precision: 0.6097475762075291</a:t>
            </a:r>
            <a:br>
              <a:rPr lang="en" sz="1050">
                <a:solidFill>
                  <a:schemeClr val="dk1"/>
                </a:solidFill>
                <a:highlight>
                  <a:srgbClr val="FFFFFF"/>
                </a:highlight>
              </a:rPr>
            </a:br>
            <a:r>
              <a:rPr lang="en" sz="1050">
                <a:solidFill>
                  <a:schemeClr val="dk1"/>
                </a:solidFill>
                <a:highlight>
                  <a:srgbClr val="FFFFFF"/>
                </a:highlight>
              </a:rPr>
              <a:t>Recall: 0.4010455563853622</a:t>
            </a:r>
            <a:br>
              <a:rPr lang="en" sz="1050">
                <a:solidFill>
                  <a:schemeClr val="dk1"/>
                </a:solidFill>
                <a:highlight>
                  <a:srgbClr val="FFFFFF"/>
                </a:highlight>
              </a:rPr>
            </a:br>
            <a:r>
              <a:rPr lang="en" sz="1050">
                <a:solidFill>
                  <a:schemeClr val="dk1"/>
                </a:solidFill>
                <a:highlight>
                  <a:srgbClr val="FFFFFF"/>
                </a:highlight>
              </a:rPr>
              <a:t>F1-score: 0.48385084557804264</a:t>
            </a:r>
            <a:endParaRPr sz="1050">
              <a:solidFill>
                <a:schemeClr val="dk1"/>
              </a:solidFill>
              <a:highlight>
                <a:srgbClr val="FFFFFF"/>
              </a:highlight>
            </a:endParaRPr>
          </a:p>
          <a:p>
            <a:pPr indent="0" lvl="0" marL="0" rtl="0" algn="l">
              <a:spcBef>
                <a:spcPts val="0"/>
              </a:spcBef>
              <a:spcAft>
                <a:spcPts val="0"/>
              </a:spcAft>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96e81d400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96e81d40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967184c7f_2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967184c7f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967184c7f_2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967184c7f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967184c7f_2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967184c7f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defence related variables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96e81d400_1_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96e81d400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can already get the a little bit of insight from the result in this first regression. </a:t>
            </a:r>
            <a:endParaRPr>
              <a:solidFill>
                <a:schemeClr val="dk1"/>
              </a:solidFill>
            </a:endParaRPr>
          </a:p>
          <a:p>
            <a:pPr indent="0" lvl="0" marL="0" rtl="0" algn="l">
              <a:spcBef>
                <a:spcPts val="0"/>
              </a:spcBef>
              <a:spcAft>
                <a:spcPts val="0"/>
              </a:spcAft>
              <a:buNone/>
            </a:pPr>
            <a:r>
              <a:rPr lang="en">
                <a:solidFill>
                  <a:schemeClr val="dk1"/>
                </a:solidFill>
              </a:rPr>
              <a:t>The accuracy of logistic regression  is very close to the random forest, but the F1-score has improved relatively more.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if we compare this two model only, the logistic regression is probably the one we want.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if we go back to see the coefficients we have. There might be some problems. First, there are too many variables. Second,  several variables have p-value larger than 0.05, which means there are not significantly different from zero. </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50">
                <a:solidFill>
                  <a:schemeClr val="dk1"/>
                </a:solidFill>
                <a:highlight>
                  <a:srgbClr val="FFFFFF"/>
                </a:highlight>
              </a:rPr>
              <a:t>confusion matrix: </a:t>
            </a:r>
            <a:br>
              <a:rPr lang="en" sz="1050">
                <a:solidFill>
                  <a:schemeClr val="dk1"/>
                </a:solidFill>
                <a:highlight>
                  <a:srgbClr val="FFFFFF"/>
                </a:highlight>
              </a:rPr>
            </a:br>
            <a:r>
              <a:rPr lang="en" sz="1050">
                <a:solidFill>
                  <a:schemeClr val="dk1"/>
                </a:solidFill>
                <a:highlight>
                  <a:srgbClr val="FFFFFF"/>
                </a:highlight>
              </a:rPr>
              <a:t> [[15552  5416]</a:t>
            </a:r>
            <a:br>
              <a:rPr lang="en" sz="1050">
                <a:solidFill>
                  <a:schemeClr val="dk1"/>
                </a:solidFill>
                <a:highlight>
                  <a:srgbClr val="FFFFFF"/>
                </a:highlight>
              </a:rPr>
            </a:br>
            <a:r>
              <a:rPr lang="en" sz="1050">
                <a:solidFill>
                  <a:schemeClr val="dk1"/>
                </a:solidFill>
                <a:highlight>
                  <a:srgbClr val="FFFFFF"/>
                </a:highlight>
              </a:rPr>
              <a:t> [ 9421  7997]]</a:t>
            </a:r>
            <a:br>
              <a:rPr lang="en" sz="1050">
                <a:solidFill>
                  <a:schemeClr val="dk1"/>
                </a:solidFill>
                <a:highlight>
                  <a:srgbClr val="FFFFFF"/>
                </a:highlight>
              </a:rPr>
            </a:br>
            <a:r>
              <a:rPr lang="en" sz="1050">
                <a:solidFill>
                  <a:schemeClr val="dk1"/>
                </a:solidFill>
                <a:highlight>
                  <a:srgbClr val="FFFFFF"/>
                </a:highlight>
              </a:rPr>
              <a:t>______________________________________________</a:t>
            </a:r>
            <a:br>
              <a:rPr lang="en" sz="1050">
                <a:solidFill>
                  <a:schemeClr val="dk1"/>
                </a:solidFill>
                <a:highlight>
                  <a:srgbClr val="FFFFFF"/>
                </a:highlight>
              </a:rPr>
            </a:br>
            <a:r>
              <a:rPr lang="en" sz="1050">
                <a:solidFill>
                  <a:schemeClr val="dk1"/>
                </a:solidFill>
                <a:highlight>
                  <a:srgbClr val="FFFFFF"/>
                </a:highlight>
              </a:rPr>
              <a:t>Model: Logistic Regression</a:t>
            </a:r>
            <a:br>
              <a:rPr lang="en" sz="1050">
                <a:solidFill>
                  <a:schemeClr val="dk1"/>
                </a:solidFill>
                <a:highlight>
                  <a:srgbClr val="FFFFFF"/>
                </a:highlight>
              </a:rPr>
            </a:br>
            <a:r>
              <a:rPr lang="en" sz="1050">
                <a:solidFill>
                  <a:schemeClr val="dk1"/>
                </a:solidFill>
                <a:highlight>
                  <a:srgbClr val="FFFFFF"/>
                </a:highlight>
              </a:rPr>
              <a:t>Accuracy: 0.613478872505601</a:t>
            </a:r>
            <a:br>
              <a:rPr lang="en" sz="1050">
                <a:solidFill>
                  <a:schemeClr val="dk1"/>
                </a:solidFill>
                <a:highlight>
                  <a:srgbClr val="FFFFFF"/>
                </a:highlight>
              </a:rPr>
            </a:br>
            <a:r>
              <a:rPr lang="en" sz="1050">
                <a:solidFill>
                  <a:schemeClr val="dk1"/>
                </a:solidFill>
                <a:highlight>
                  <a:srgbClr val="FFFFFF"/>
                </a:highlight>
              </a:rPr>
              <a:t>Precision: 0.5962126295385074</a:t>
            </a:r>
            <a:br>
              <a:rPr lang="en" sz="1050">
                <a:solidFill>
                  <a:schemeClr val="dk1"/>
                </a:solidFill>
                <a:highlight>
                  <a:srgbClr val="FFFFFF"/>
                </a:highlight>
              </a:rPr>
            </a:br>
            <a:r>
              <a:rPr lang="en" sz="1050">
                <a:solidFill>
                  <a:schemeClr val="dk1"/>
                </a:solidFill>
                <a:highlight>
                  <a:srgbClr val="FFFFFF"/>
                </a:highlight>
              </a:rPr>
              <a:t>Recall: 0.45912274658399355</a:t>
            </a:r>
            <a:br>
              <a:rPr lang="en" sz="1050">
                <a:solidFill>
                  <a:schemeClr val="dk1"/>
                </a:solidFill>
                <a:highlight>
                  <a:srgbClr val="FFFFFF"/>
                </a:highlight>
              </a:rPr>
            </a:br>
            <a:r>
              <a:rPr lang="en" sz="1050">
                <a:solidFill>
                  <a:schemeClr val="dk1"/>
                </a:solidFill>
                <a:highlight>
                  <a:srgbClr val="FFFFFF"/>
                </a:highlight>
              </a:rPr>
              <a:t>F1-score: 0.5187635821089164</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96e81d400_1_4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96e81d400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defence related variables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434343"/>
                </a:solidFill>
                <a:latin typeface="Barlow"/>
                <a:ea typeface="Barlow"/>
                <a:cs typeface="Barlow"/>
                <a:sym typeface="Barlow"/>
              </a:rPr>
              <a:t>NBA stands for national basketball association and is a premier basketball league based in North America. There are 30 teams, 29 in the U.S. and 1 in Canada. NBA players are the world’s best paid athletes by average annual salary player. </a:t>
            </a:r>
            <a:r>
              <a:rPr lang="en">
                <a:solidFill>
                  <a:srgbClr val="434343"/>
                </a:solidFill>
              </a:rPr>
              <a:t>Most NBA players have a rate of xx...thus naturally, they should be scoring every time, which isn’t the reality. How do they maximize their chances of scoring? Who are the best shooters and defenders? </a:t>
            </a:r>
            <a:endParaRPr>
              <a:solidFill>
                <a:srgbClr val="434343"/>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96e81d400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96e81d40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take a look at the heatmap of correlation matrix, we might find that some variables are highly correlated to each other.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96e81d400_1_3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96e81d400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the second logistic regression, we delete those variables that is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96e81d400_1_3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96e81d400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variables we choose to run data analysis. We try to select as many variables as possible in the first run to not miss any relevant factor. But we also ignore some variables that we perceived to be unimportant, for example, we do not consider whether the defender is a good shooter or not, but we focus on the defensive data like stealing, rebound and blocking.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96e81d400_1_4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96e81d400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For a average person make a average shot -- which means we use the means of all variables to predict the probability of making a shot, is 44.1% which is close to the overall shooting average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496e81d400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496e81d4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16300" lvl="0" marL="0" rtl="0" algn="l">
              <a:lnSpc>
                <a:spcPct val="115000"/>
              </a:lnSpc>
              <a:spcBef>
                <a:spcPts val="0"/>
              </a:spcBef>
              <a:spcAft>
                <a:spcPts val="0"/>
              </a:spcAft>
              <a:buNone/>
            </a:pPr>
            <a:r>
              <a:rPr lang="en" sz="1050">
                <a:solidFill>
                  <a:schemeClr val="dk1"/>
                </a:solidFill>
                <a:highlight>
                  <a:srgbClr val="FFFFFF"/>
                </a:highlight>
              </a:rPr>
              <a:t>confusion matrix: </a:t>
            </a:r>
            <a:endParaRPr sz="1050">
              <a:solidFill>
                <a:schemeClr val="dk1"/>
              </a:solidFill>
              <a:highlight>
                <a:srgbClr val="FFFFFF"/>
              </a:highlight>
            </a:endParaRPr>
          </a:p>
          <a:p>
            <a:pPr indent="3416300" lvl="0" marL="0" rtl="0" algn="l">
              <a:lnSpc>
                <a:spcPct val="115000"/>
              </a:lnSpc>
              <a:spcBef>
                <a:spcPts val="0"/>
              </a:spcBef>
              <a:spcAft>
                <a:spcPts val="0"/>
              </a:spcAft>
              <a:buNone/>
            </a:pPr>
            <a:r>
              <a:rPr lang="en" sz="1050">
                <a:solidFill>
                  <a:schemeClr val="dk1"/>
                </a:solidFill>
                <a:highlight>
                  <a:srgbClr val="FFFFFF"/>
                </a:highlight>
              </a:rPr>
              <a:t> [[15556  5412]</a:t>
            </a:r>
            <a:endParaRPr sz="1050">
              <a:solidFill>
                <a:schemeClr val="dk1"/>
              </a:solidFill>
              <a:highlight>
                <a:srgbClr val="FFFFFF"/>
              </a:highlight>
            </a:endParaRPr>
          </a:p>
          <a:p>
            <a:pPr indent="3416300" lvl="0" marL="0" rtl="0" algn="l">
              <a:lnSpc>
                <a:spcPct val="115000"/>
              </a:lnSpc>
              <a:spcBef>
                <a:spcPts val="0"/>
              </a:spcBef>
              <a:spcAft>
                <a:spcPts val="0"/>
              </a:spcAft>
              <a:buNone/>
            </a:pPr>
            <a:r>
              <a:rPr lang="en" sz="1050">
                <a:solidFill>
                  <a:schemeClr val="dk1"/>
                </a:solidFill>
                <a:highlight>
                  <a:srgbClr val="FFFFFF"/>
                </a:highlight>
              </a:rPr>
              <a:t> [ 9419  7999]]</a:t>
            </a:r>
            <a:endParaRPr sz="1050">
              <a:solidFill>
                <a:schemeClr val="dk1"/>
              </a:solidFill>
              <a:highlight>
                <a:srgbClr val="FFFFFF"/>
              </a:highlight>
            </a:endParaRPr>
          </a:p>
          <a:p>
            <a:pPr indent="3416300" lvl="0" marL="0" rtl="0" algn="l">
              <a:lnSpc>
                <a:spcPct val="115000"/>
              </a:lnSpc>
              <a:spcBef>
                <a:spcPts val="0"/>
              </a:spcBef>
              <a:spcAft>
                <a:spcPts val="0"/>
              </a:spcAft>
              <a:buNone/>
            </a:pPr>
            <a:r>
              <a:rPr lang="en" sz="1050">
                <a:solidFill>
                  <a:schemeClr val="dk1"/>
                </a:solidFill>
                <a:highlight>
                  <a:srgbClr val="FFFFFF"/>
                </a:highlight>
              </a:rPr>
              <a:t>______________________________________________</a:t>
            </a:r>
            <a:endParaRPr sz="1050">
              <a:solidFill>
                <a:schemeClr val="dk1"/>
              </a:solidFill>
              <a:highlight>
                <a:srgbClr val="FFFFFF"/>
              </a:highlight>
            </a:endParaRPr>
          </a:p>
          <a:p>
            <a:pPr indent="3416300" lvl="0" marL="0" rtl="0" algn="l">
              <a:lnSpc>
                <a:spcPct val="115000"/>
              </a:lnSpc>
              <a:spcBef>
                <a:spcPts val="0"/>
              </a:spcBef>
              <a:spcAft>
                <a:spcPts val="0"/>
              </a:spcAft>
              <a:buNone/>
            </a:pPr>
            <a:r>
              <a:rPr lang="en" sz="1050">
                <a:solidFill>
                  <a:schemeClr val="dk1"/>
                </a:solidFill>
                <a:highlight>
                  <a:srgbClr val="FFFFFF"/>
                </a:highlight>
              </a:rPr>
              <a:t>Model: Logistic Regression</a:t>
            </a:r>
            <a:endParaRPr sz="1050">
              <a:solidFill>
                <a:schemeClr val="dk1"/>
              </a:solidFill>
              <a:highlight>
                <a:srgbClr val="FFFFFF"/>
              </a:highlight>
            </a:endParaRPr>
          </a:p>
          <a:p>
            <a:pPr indent="3416300" lvl="0" marL="0" rtl="0" algn="l">
              <a:lnSpc>
                <a:spcPct val="115000"/>
              </a:lnSpc>
              <a:spcBef>
                <a:spcPts val="0"/>
              </a:spcBef>
              <a:spcAft>
                <a:spcPts val="0"/>
              </a:spcAft>
              <a:buNone/>
            </a:pPr>
            <a:r>
              <a:rPr lang="en" sz="1050">
                <a:solidFill>
                  <a:schemeClr val="dk1"/>
                </a:solidFill>
                <a:highlight>
                  <a:srgbClr val="FFFFFF"/>
                </a:highlight>
              </a:rPr>
              <a:t>Accuracy: 0.6136351794925233</a:t>
            </a:r>
            <a:endParaRPr sz="1050">
              <a:solidFill>
                <a:schemeClr val="dk1"/>
              </a:solidFill>
              <a:highlight>
                <a:srgbClr val="FFFFFF"/>
              </a:highlight>
            </a:endParaRPr>
          </a:p>
          <a:p>
            <a:pPr indent="3416300" lvl="0" marL="0" rtl="0" algn="l">
              <a:lnSpc>
                <a:spcPct val="115000"/>
              </a:lnSpc>
              <a:spcBef>
                <a:spcPts val="0"/>
              </a:spcBef>
              <a:spcAft>
                <a:spcPts val="0"/>
              </a:spcAft>
              <a:buNone/>
            </a:pPr>
            <a:r>
              <a:rPr lang="en" sz="1050">
                <a:solidFill>
                  <a:schemeClr val="dk1"/>
                </a:solidFill>
                <a:highlight>
                  <a:srgbClr val="FFFFFF"/>
                </a:highlight>
              </a:rPr>
              <a:t>Precision: 0.5964506748191782</a:t>
            </a:r>
            <a:endParaRPr sz="1050">
              <a:solidFill>
                <a:schemeClr val="dk1"/>
              </a:solidFill>
              <a:highlight>
                <a:srgbClr val="FFFFFF"/>
              </a:highlight>
            </a:endParaRPr>
          </a:p>
          <a:p>
            <a:pPr indent="3416300" lvl="0" marL="0" rtl="0" algn="l">
              <a:lnSpc>
                <a:spcPct val="115000"/>
              </a:lnSpc>
              <a:spcBef>
                <a:spcPts val="0"/>
              </a:spcBef>
              <a:spcAft>
                <a:spcPts val="0"/>
              </a:spcAft>
              <a:buNone/>
            </a:pPr>
            <a:r>
              <a:rPr lang="en" sz="1050">
                <a:solidFill>
                  <a:schemeClr val="dk1"/>
                </a:solidFill>
                <a:highlight>
                  <a:srgbClr val="FFFFFF"/>
                </a:highlight>
              </a:rPr>
              <a:t>Recall: 0.45923757032954415</a:t>
            </a:r>
            <a:endParaRPr sz="1050">
              <a:solidFill>
                <a:schemeClr val="dk1"/>
              </a:solidFill>
              <a:highlight>
                <a:srgbClr val="FFFFFF"/>
              </a:highlight>
            </a:endParaRPr>
          </a:p>
          <a:p>
            <a:pPr indent="3416300" lvl="0" marL="0" rtl="0" algn="l">
              <a:lnSpc>
                <a:spcPct val="115000"/>
              </a:lnSpc>
              <a:spcBef>
                <a:spcPts val="0"/>
              </a:spcBef>
              <a:spcAft>
                <a:spcPts val="0"/>
              </a:spcAft>
              <a:buNone/>
            </a:pPr>
            <a:r>
              <a:rPr lang="en" sz="1050">
                <a:solidFill>
                  <a:schemeClr val="dk1"/>
                </a:solidFill>
                <a:highlight>
                  <a:srgbClr val="FFFFFF"/>
                </a:highlight>
              </a:rPr>
              <a:t>F1-score: 0.5189269843329333</a:t>
            </a:r>
            <a:endParaRPr sz="1050">
              <a:solidFill>
                <a:schemeClr val="dk1"/>
              </a:solidFill>
              <a:highlight>
                <a:srgbClr val="FFFFFF"/>
              </a:highlight>
            </a:endParaRPr>
          </a:p>
          <a:p>
            <a:pPr indent="0" lvl="0" marL="0" rtl="0" algn="l">
              <a:lnSpc>
                <a:spcPct val="115000"/>
              </a:lnSpc>
              <a:spcBef>
                <a:spcPts val="0"/>
              </a:spcBef>
              <a:spcAft>
                <a:spcPts val="0"/>
              </a:spcAft>
              <a:buNone/>
            </a:pPr>
            <a:br>
              <a:rPr lang="en" sz="1050">
                <a:solidFill>
                  <a:schemeClr val="dk1"/>
                </a:solidFill>
                <a:highlight>
                  <a:srgbClr val="FFFFFF"/>
                </a:highlight>
              </a:rPr>
            </a:br>
            <a:r>
              <a:rPr lang="en" sz="1050">
                <a:solidFill>
                  <a:schemeClr val="dk1"/>
                </a:solidFill>
                <a:highlight>
                  <a:srgbClr val="FFFFFF"/>
                </a:highlight>
              </a:rPr>
              <a:t>_________________________________________</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0"/>
              </a:spcBef>
              <a:spcAft>
                <a:spcPts val="0"/>
              </a:spcAft>
              <a:buNone/>
            </a:pPr>
            <a:r>
              <a:rPr lang="en"/>
              <a:t>From the confusion matrix, unfortunately this operation doesn’t help us to improve the accuracy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br>
              <a:rPr lang="en" sz="1050">
                <a:solidFill>
                  <a:schemeClr val="dk1"/>
                </a:solidFill>
                <a:highlight>
                  <a:srgbClr val="FFFFFF"/>
                </a:highlight>
              </a:rPr>
            </a:b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947e55504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947e5550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first challenge comes from limitations on the data we have. We don’t know where the rest of the team when a player is making one shot. Basketball is never a one-on-one game, so your overall team strategy, team morale, team cohesiveness are all important elements that we cannot measure here.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Seasonal data can not represent the condition for player in one specific game, player’s shooting percentage might vary a lot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96e81d400_1_2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496e81d400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second challenge comes from limitations on the data we have. W</a:t>
            </a:r>
            <a:r>
              <a:rPr lang="en">
                <a:solidFill>
                  <a:schemeClr val="dk1"/>
                </a:solidFill>
              </a:rPr>
              <a:t>e don’t know </a:t>
            </a:r>
            <a:r>
              <a:rPr lang="en">
                <a:solidFill>
                  <a:schemeClr val="dk1"/>
                </a:solidFill>
              </a:rPr>
              <a:t>where the rest of the team when a</a:t>
            </a:r>
            <a:r>
              <a:rPr lang="en">
                <a:solidFill>
                  <a:schemeClr val="dk1"/>
                </a:solidFill>
              </a:rPr>
              <a:t> player </a:t>
            </a:r>
            <a:r>
              <a:rPr lang="en">
                <a:solidFill>
                  <a:schemeClr val="dk1"/>
                </a:solidFill>
              </a:rPr>
              <a:t>is making one shot. </a:t>
            </a:r>
            <a:r>
              <a:rPr lang="en">
                <a:solidFill>
                  <a:schemeClr val="dk1"/>
                </a:solidFill>
              </a:rPr>
              <a:t>Basketball is never a one-on-one game, so your overall team strategy, team morale, team cohesiveness are all important elements that we cannot measure here.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4947e55504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947e5550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947e55504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947e5550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should…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4947e55504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4947e5550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first challenge comes from limitations on the data we have. To implement the strategies, the stakeholders need to take into account that the game is never 1-1, but it is about team effort.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objective is to build a shot prediction mode, whether the player will score or not score, based on the data analysis that we conduct after taking the shots and the circumstances under which they are made into consideration.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4967184c7f_3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4967184c7f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88900" lvl="0" marL="0" rtl="0" algn="l">
              <a:lnSpc>
                <a:spcPct val="115000"/>
              </a:lnSpc>
              <a:spcBef>
                <a:spcPts val="0"/>
              </a:spcBef>
              <a:spcAft>
                <a:spcPts val="0"/>
              </a:spcAft>
              <a:buNone/>
            </a:pPr>
            <a:r>
              <a:rPr lang="en" sz="1000">
                <a:solidFill>
                  <a:schemeClr val="dk1"/>
                </a:solidFill>
              </a:rPr>
              <a:t>#player: stephen curry, FG = 0.504（当库里投篮时，根据以往数据，他大概有50%的概率会进）, AGE = 27, OBPM = 12.4（curry在场时进攻分数比对手高出12.4分</a:t>
            </a:r>
            <a:endParaRPr sz="1000">
              <a:solidFill>
                <a:schemeClr val="dk1"/>
              </a:solidFill>
            </a:endParaRPr>
          </a:p>
          <a:p>
            <a:pPr indent="88900" lvl="0" marL="0" rtl="0" algn="l">
              <a:lnSpc>
                <a:spcPct val="115000"/>
              </a:lnSpc>
              <a:spcBef>
                <a:spcPts val="0"/>
              </a:spcBef>
              <a:spcAft>
                <a:spcPts val="0"/>
              </a:spcAft>
              <a:buClr>
                <a:schemeClr val="dk1"/>
              </a:buClr>
              <a:buSzPts val="1100"/>
              <a:buFont typeface="Arial"/>
              <a:buNone/>
            </a:pPr>
            <a:r>
              <a:rPr lang="en" sz="1000">
                <a:solidFill>
                  <a:schemeClr val="dk1"/>
                </a:solidFill>
              </a:rPr>
              <a:t>#defender: André Roberson, HEIGHT = 201, blk% = 2(场均两个盖帽), </a:t>
            </a:r>
            <a:endParaRPr sz="1000">
              <a:solidFill>
                <a:schemeClr val="dk1"/>
              </a:solidFill>
            </a:endParaRPr>
          </a:p>
          <a:p>
            <a:pPr indent="88900" lvl="0" marL="0" rtl="0" algn="l">
              <a:lnSpc>
                <a:spcPct val="115000"/>
              </a:lnSpc>
              <a:spcBef>
                <a:spcPts val="0"/>
              </a:spcBef>
              <a:spcAft>
                <a:spcPts val="0"/>
              </a:spcAft>
              <a:buClr>
                <a:schemeClr val="dk1"/>
              </a:buClr>
              <a:buSzPts val="1100"/>
              <a:buFont typeface="Arial"/>
              <a:buNone/>
            </a:pPr>
            <a:r>
              <a:rPr lang="en" sz="1000">
                <a:solidFill>
                  <a:schemeClr val="dk1"/>
                </a:solidFill>
              </a:rPr>
              <a:t># SHOT_DISTANCE= 11.28M , SHOT CLOCK = 0.6s（本进攻回合结束时还剩下0.6秒，不是出手剩下的时间）</a:t>
            </a:r>
            <a:endParaRPr sz="1000">
              <a:solidFill>
                <a:schemeClr val="dk1"/>
              </a:solidFill>
            </a:endParaRPr>
          </a:p>
          <a:p>
            <a:pPr indent="88900" lvl="0" marL="0" rtl="0" algn="l">
              <a:lnSpc>
                <a:spcPct val="115000"/>
              </a:lnSpc>
              <a:spcBef>
                <a:spcPts val="0"/>
              </a:spcBef>
              <a:spcAft>
                <a:spcPts val="0"/>
              </a:spcAft>
              <a:buClr>
                <a:schemeClr val="dk1"/>
              </a:buClr>
              <a:buSzPts val="1100"/>
              <a:buFont typeface="Arial"/>
              <a:buNone/>
            </a:pPr>
            <a:r>
              <a:rPr lang="en" sz="1000">
                <a:solidFill>
                  <a:schemeClr val="dk1"/>
                </a:solidFill>
              </a:rPr>
              <a:t># Defender distance = 0.3（几乎碰到了 估计出来的）</a:t>
            </a:r>
            <a:endParaRPr sz="1000">
              <a:solidFill>
                <a:schemeClr val="dk1"/>
              </a:solidFill>
            </a:endParaRPr>
          </a:p>
          <a:p>
            <a:pPr indent="88900" lvl="0" marL="0" rtl="0" algn="l">
              <a:lnSpc>
                <a:spcPct val="115000"/>
              </a:lnSpc>
              <a:spcBef>
                <a:spcPts val="0"/>
              </a:spcBef>
              <a:spcAft>
                <a:spcPts val="0"/>
              </a:spcAft>
              <a:buClr>
                <a:schemeClr val="dk1"/>
              </a:buClr>
              <a:buSzPts val="1100"/>
              <a:buFont typeface="Arial"/>
              <a:buNone/>
            </a:pPr>
            <a:r>
              <a:rPr lang="en" sz="1000">
                <a:solidFill>
                  <a:schemeClr val="dk1"/>
                </a:solidFill>
              </a:rPr>
              <a:t># Dribbles = 3（投篮前运了三次球）</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你可以说这个球实际上会受到更多的影响：比如球员心态，观众支持等这些没有被数据记录的东西，使最终的命中率应该更低。</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4967184c7f_3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4967184c7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496e81d400_1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496e81d40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00"/>
          </a:p>
          <a:p>
            <a:pPr indent="0" lvl="0" marL="0" rtl="0" algn="l">
              <a:spcBef>
                <a:spcPts val="0"/>
              </a:spcBef>
              <a:spcAft>
                <a:spcPts val="0"/>
              </a:spcAft>
              <a:buNone/>
            </a:pPr>
            <a:r>
              <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496e81d400_1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496e81d400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77800" lvl="0" marL="0" rtl="0" algn="l">
              <a:lnSpc>
                <a:spcPct val="115000"/>
              </a:lnSpc>
              <a:spcBef>
                <a:spcPts val="0"/>
              </a:spcBef>
              <a:spcAft>
                <a:spcPts val="0"/>
              </a:spcAft>
              <a:buNone/>
            </a:pPr>
            <a:r>
              <a:rPr b="1" lang="en" sz="2200">
                <a:solidFill>
                  <a:srgbClr val="434343"/>
                </a:solidFill>
              </a:rPr>
              <a:t>confusion matrix: </a:t>
            </a:r>
            <a:endParaRPr b="1" sz="2200">
              <a:solidFill>
                <a:srgbClr val="434343"/>
              </a:solidFill>
            </a:endParaRPr>
          </a:p>
          <a:p>
            <a:pPr indent="177800" lvl="0" marL="0" rtl="0" algn="l">
              <a:lnSpc>
                <a:spcPct val="115000"/>
              </a:lnSpc>
              <a:spcBef>
                <a:spcPts val="0"/>
              </a:spcBef>
              <a:spcAft>
                <a:spcPts val="0"/>
              </a:spcAft>
              <a:buNone/>
            </a:pPr>
            <a:r>
              <a:rPr b="1" lang="en" sz="2200">
                <a:solidFill>
                  <a:srgbClr val="434343"/>
                </a:solidFill>
              </a:rPr>
              <a:t> [[16438  4541]</a:t>
            </a:r>
            <a:endParaRPr b="1" sz="2200">
              <a:solidFill>
                <a:srgbClr val="434343"/>
              </a:solidFill>
            </a:endParaRPr>
          </a:p>
          <a:p>
            <a:pPr indent="177800" lvl="0" marL="0" rtl="0" algn="l">
              <a:lnSpc>
                <a:spcPct val="115000"/>
              </a:lnSpc>
              <a:spcBef>
                <a:spcPts val="0"/>
              </a:spcBef>
              <a:spcAft>
                <a:spcPts val="0"/>
              </a:spcAft>
              <a:buNone/>
            </a:pPr>
            <a:r>
              <a:rPr b="1" lang="en" sz="2200">
                <a:solidFill>
                  <a:srgbClr val="434343"/>
                </a:solidFill>
              </a:rPr>
              <a:t> [10388  7019]]</a:t>
            </a:r>
            <a:endParaRPr b="1" sz="2200">
              <a:solidFill>
                <a:srgbClr val="434343"/>
              </a:solidFill>
            </a:endParaRPr>
          </a:p>
          <a:p>
            <a:pPr indent="177800" lvl="0" marL="0" rtl="0" algn="l">
              <a:lnSpc>
                <a:spcPct val="115000"/>
              </a:lnSpc>
              <a:spcBef>
                <a:spcPts val="0"/>
              </a:spcBef>
              <a:spcAft>
                <a:spcPts val="0"/>
              </a:spcAft>
              <a:buNone/>
            </a:pPr>
            <a:r>
              <a:rPr b="1" lang="en" sz="2200">
                <a:solidFill>
                  <a:srgbClr val="434343"/>
                </a:solidFill>
              </a:rPr>
              <a:t>______________________________________________</a:t>
            </a:r>
            <a:endParaRPr b="1" sz="2200">
              <a:solidFill>
                <a:srgbClr val="434343"/>
              </a:solidFill>
            </a:endParaRPr>
          </a:p>
          <a:p>
            <a:pPr indent="177800" lvl="0" marL="0" rtl="0" algn="l">
              <a:lnSpc>
                <a:spcPct val="115000"/>
              </a:lnSpc>
              <a:spcBef>
                <a:spcPts val="0"/>
              </a:spcBef>
              <a:spcAft>
                <a:spcPts val="0"/>
              </a:spcAft>
              <a:buNone/>
            </a:pPr>
            <a:r>
              <a:rPr b="1" lang="en" sz="2200">
                <a:solidFill>
                  <a:srgbClr val="434343"/>
                </a:solidFill>
              </a:rPr>
              <a:t>Model: Random Forest n = 200</a:t>
            </a:r>
            <a:endParaRPr b="1" sz="2200">
              <a:solidFill>
                <a:srgbClr val="434343"/>
              </a:solidFill>
            </a:endParaRPr>
          </a:p>
          <a:p>
            <a:pPr indent="177800" lvl="0" marL="0" rtl="0" algn="l">
              <a:lnSpc>
                <a:spcPct val="115000"/>
              </a:lnSpc>
              <a:spcBef>
                <a:spcPts val="0"/>
              </a:spcBef>
              <a:spcAft>
                <a:spcPts val="0"/>
              </a:spcAft>
              <a:buNone/>
            </a:pPr>
            <a:r>
              <a:rPr b="1" lang="en" sz="2200">
                <a:solidFill>
                  <a:srgbClr val="434343"/>
                </a:solidFill>
              </a:rPr>
              <a:t>Accuracy: 0.6110821653727921</a:t>
            </a:r>
            <a:endParaRPr b="1" sz="2200">
              <a:solidFill>
                <a:srgbClr val="434343"/>
              </a:solidFill>
            </a:endParaRPr>
          </a:p>
          <a:p>
            <a:pPr indent="177800" lvl="0" marL="0" rtl="0" algn="l">
              <a:lnSpc>
                <a:spcPct val="115000"/>
              </a:lnSpc>
              <a:spcBef>
                <a:spcPts val="0"/>
              </a:spcBef>
              <a:spcAft>
                <a:spcPts val="0"/>
              </a:spcAft>
              <a:buNone/>
            </a:pPr>
            <a:r>
              <a:rPr b="1" lang="en" sz="2200">
                <a:solidFill>
                  <a:srgbClr val="434343"/>
                </a:solidFill>
              </a:rPr>
              <a:t>Precision: 0.6071799307958478</a:t>
            </a:r>
            <a:endParaRPr b="1" sz="2200">
              <a:solidFill>
                <a:srgbClr val="434343"/>
              </a:solidFill>
            </a:endParaRPr>
          </a:p>
          <a:p>
            <a:pPr indent="177800" lvl="0" marL="0" rtl="0" algn="l">
              <a:lnSpc>
                <a:spcPct val="115000"/>
              </a:lnSpc>
              <a:spcBef>
                <a:spcPts val="0"/>
              </a:spcBef>
              <a:spcAft>
                <a:spcPts val="0"/>
              </a:spcAft>
              <a:buNone/>
            </a:pPr>
            <a:r>
              <a:rPr b="1" lang="en" sz="2200">
                <a:solidFill>
                  <a:srgbClr val="434343"/>
                </a:solidFill>
              </a:rPr>
              <a:t>Recall: 0.40322858620095364</a:t>
            </a:r>
            <a:endParaRPr b="1" sz="2200">
              <a:solidFill>
                <a:srgbClr val="434343"/>
              </a:solidFill>
            </a:endParaRPr>
          </a:p>
          <a:p>
            <a:pPr indent="177800" lvl="0" marL="0" rtl="0" algn="l">
              <a:lnSpc>
                <a:spcPct val="115000"/>
              </a:lnSpc>
              <a:spcBef>
                <a:spcPts val="0"/>
              </a:spcBef>
              <a:spcAft>
                <a:spcPts val="0"/>
              </a:spcAft>
              <a:buNone/>
            </a:pPr>
            <a:r>
              <a:rPr b="1" lang="en" sz="2200">
                <a:solidFill>
                  <a:srgbClr val="434343"/>
                </a:solidFill>
              </a:rPr>
              <a:t>F1-score: 0.4846204301446474</a:t>
            </a:r>
            <a:endParaRPr b="1" sz="2200">
              <a:solidFill>
                <a:srgbClr val="434343"/>
              </a:solidFill>
            </a:endParaRPr>
          </a:p>
          <a:p>
            <a:pPr indent="0" lvl="0" marL="0" rtl="0" algn="l">
              <a:lnSpc>
                <a:spcPct val="115000"/>
              </a:lnSpc>
              <a:spcBef>
                <a:spcPts val="0"/>
              </a:spcBef>
              <a:spcAft>
                <a:spcPts val="0"/>
              </a:spcAft>
              <a:buNone/>
            </a:pPr>
            <a:r>
              <a:t/>
            </a:r>
            <a:endParaRPr b="1" sz="1200"/>
          </a:p>
          <a:p>
            <a:pPr indent="0" lvl="0" marL="0" rtl="0" algn="l">
              <a:spcBef>
                <a:spcPts val="0"/>
              </a:spcBef>
              <a:spcAft>
                <a:spcPts val="0"/>
              </a:spcAft>
              <a:buNone/>
            </a:pPr>
            <a:r>
              <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496e81d400_1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96e81d400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confusion matrix: </a:t>
            </a:r>
            <a:br>
              <a:rPr lang="en" sz="1050">
                <a:solidFill>
                  <a:schemeClr val="dk1"/>
                </a:solidFill>
                <a:highlight>
                  <a:srgbClr val="FFFFFF"/>
                </a:highlight>
              </a:rPr>
            </a:br>
            <a:r>
              <a:rPr lang="en" sz="1050">
                <a:solidFill>
                  <a:schemeClr val="dk1"/>
                </a:solidFill>
                <a:highlight>
                  <a:srgbClr val="FFFFFF"/>
                </a:highlight>
              </a:rPr>
              <a:t> [[16511  4468]</a:t>
            </a:r>
            <a:br>
              <a:rPr lang="en" sz="1050">
                <a:solidFill>
                  <a:schemeClr val="dk1"/>
                </a:solidFill>
                <a:highlight>
                  <a:srgbClr val="FFFFFF"/>
                </a:highlight>
              </a:rPr>
            </a:br>
            <a:r>
              <a:rPr lang="en" sz="1050">
                <a:solidFill>
                  <a:schemeClr val="dk1"/>
                </a:solidFill>
                <a:highlight>
                  <a:srgbClr val="FFFFFF"/>
                </a:highlight>
              </a:rPr>
              <a:t> [10426  6981]]</a:t>
            </a:r>
            <a:br>
              <a:rPr lang="en" sz="1050">
                <a:solidFill>
                  <a:schemeClr val="dk1"/>
                </a:solidFill>
                <a:highlight>
                  <a:srgbClr val="FFFFFF"/>
                </a:highlight>
              </a:rPr>
            </a:br>
            <a:r>
              <a:rPr lang="en" sz="1050">
                <a:solidFill>
                  <a:schemeClr val="dk1"/>
                </a:solidFill>
                <a:highlight>
                  <a:srgbClr val="FFFFFF"/>
                </a:highlight>
              </a:rPr>
              <a:t>______________________________________________</a:t>
            </a:r>
            <a:br>
              <a:rPr lang="en" sz="1050">
                <a:solidFill>
                  <a:schemeClr val="dk1"/>
                </a:solidFill>
                <a:highlight>
                  <a:srgbClr val="FFFFFF"/>
                </a:highlight>
              </a:rPr>
            </a:br>
            <a:r>
              <a:rPr lang="en" sz="1050">
                <a:solidFill>
                  <a:schemeClr val="dk1"/>
                </a:solidFill>
                <a:highlight>
                  <a:srgbClr val="FFFFFF"/>
                </a:highlight>
              </a:rPr>
              <a:t>Model: Random Forest</a:t>
            </a:r>
            <a:br>
              <a:rPr lang="en" sz="1050">
                <a:solidFill>
                  <a:schemeClr val="dk1"/>
                </a:solidFill>
                <a:highlight>
                  <a:srgbClr val="FFFFFF"/>
                </a:highlight>
              </a:rPr>
            </a:br>
            <a:r>
              <a:rPr lang="en" sz="1050">
                <a:solidFill>
                  <a:schemeClr val="dk1"/>
                </a:solidFill>
                <a:highlight>
                  <a:srgbClr val="FFFFFF"/>
                </a:highlight>
              </a:rPr>
              <a:t>Accuracy: 0.611993956129839</a:t>
            </a:r>
            <a:br>
              <a:rPr lang="en" sz="1050">
                <a:solidFill>
                  <a:schemeClr val="dk1"/>
                </a:solidFill>
                <a:highlight>
                  <a:srgbClr val="FFFFFF"/>
                </a:highlight>
              </a:rPr>
            </a:br>
            <a:r>
              <a:rPr lang="en" sz="1050">
                <a:solidFill>
                  <a:schemeClr val="dk1"/>
                </a:solidFill>
                <a:highlight>
                  <a:srgbClr val="FFFFFF"/>
                </a:highlight>
              </a:rPr>
              <a:t>Precision: 0.6097475762075291</a:t>
            </a:r>
            <a:br>
              <a:rPr lang="en" sz="1050">
                <a:solidFill>
                  <a:schemeClr val="dk1"/>
                </a:solidFill>
                <a:highlight>
                  <a:srgbClr val="FFFFFF"/>
                </a:highlight>
              </a:rPr>
            </a:br>
            <a:r>
              <a:rPr lang="en" sz="1050">
                <a:solidFill>
                  <a:schemeClr val="dk1"/>
                </a:solidFill>
                <a:highlight>
                  <a:srgbClr val="FFFFFF"/>
                </a:highlight>
              </a:rPr>
              <a:t>Recall: 0.4010455563853622</a:t>
            </a:r>
            <a:br>
              <a:rPr lang="en" sz="1050">
                <a:solidFill>
                  <a:schemeClr val="dk1"/>
                </a:solidFill>
                <a:highlight>
                  <a:srgbClr val="FFFFFF"/>
                </a:highlight>
              </a:rPr>
            </a:br>
            <a:r>
              <a:rPr lang="en" sz="1050">
                <a:solidFill>
                  <a:schemeClr val="dk1"/>
                </a:solidFill>
                <a:highlight>
                  <a:srgbClr val="FFFFFF"/>
                </a:highlight>
              </a:rPr>
              <a:t>F1-score: 0.48385084557804264</a:t>
            </a:r>
            <a:endParaRPr sz="1050">
              <a:solidFill>
                <a:schemeClr val="dk1"/>
              </a:solidFill>
              <a:highlight>
                <a:srgbClr val="FFFFFF"/>
              </a:highlight>
            </a:endParaRPr>
          </a:p>
          <a:p>
            <a:pPr indent="0" lvl="0" marL="0" rtl="0" algn="l">
              <a:spcBef>
                <a:spcPts val="0"/>
              </a:spcBef>
              <a:spcAft>
                <a:spcPts val="0"/>
              </a:spcAft>
              <a:buNone/>
            </a:pPr>
            <a:r>
              <a:t/>
            </a: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496e81d400_1_2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496e81d400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confusion matrix: </a:t>
            </a:r>
            <a:br>
              <a:rPr lang="en" sz="1050">
                <a:solidFill>
                  <a:schemeClr val="dk1"/>
                </a:solidFill>
                <a:highlight>
                  <a:srgbClr val="FFFFFF"/>
                </a:highlight>
              </a:rPr>
            </a:br>
            <a:r>
              <a:rPr lang="en" sz="1050">
                <a:solidFill>
                  <a:schemeClr val="dk1"/>
                </a:solidFill>
                <a:highlight>
                  <a:srgbClr val="FFFFFF"/>
                </a:highlight>
              </a:rPr>
              <a:t> [[16512  4467]</a:t>
            </a:r>
            <a:br>
              <a:rPr lang="en" sz="1050">
                <a:solidFill>
                  <a:schemeClr val="dk1"/>
                </a:solidFill>
                <a:highlight>
                  <a:srgbClr val="FFFFFF"/>
                </a:highlight>
              </a:rPr>
            </a:br>
            <a:r>
              <a:rPr lang="en" sz="1050">
                <a:solidFill>
                  <a:schemeClr val="dk1"/>
                </a:solidFill>
                <a:highlight>
                  <a:srgbClr val="FFFFFF"/>
                </a:highlight>
              </a:rPr>
              <a:t> [10437  6970]]</a:t>
            </a:r>
            <a:br>
              <a:rPr lang="en" sz="1050">
                <a:solidFill>
                  <a:schemeClr val="dk1"/>
                </a:solidFill>
                <a:highlight>
                  <a:srgbClr val="FFFFFF"/>
                </a:highlight>
              </a:rPr>
            </a:br>
            <a:r>
              <a:rPr lang="en" sz="1050">
                <a:solidFill>
                  <a:schemeClr val="dk1"/>
                </a:solidFill>
                <a:highlight>
                  <a:srgbClr val="FFFFFF"/>
                </a:highlight>
              </a:rPr>
              <a:t>______________________________________________</a:t>
            </a:r>
            <a:br>
              <a:rPr lang="en" sz="1050">
                <a:solidFill>
                  <a:schemeClr val="dk1"/>
                </a:solidFill>
                <a:highlight>
                  <a:srgbClr val="FFFFFF"/>
                </a:highlight>
              </a:rPr>
            </a:br>
            <a:r>
              <a:rPr lang="en" sz="1050">
                <a:solidFill>
                  <a:schemeClr val="dk1"/>
                </a:solidFill>
                <a:highlight>
                  <a:srgbClr val="FFFFFF"/>
                </a:highlight>
              </a:rPr>
              <a:t>Model: Random Forest</a:t>
            </a:r>
            <a:br>
              <a:rPr lang="en" sz="1050">
                <a:solidFill>
                  <a:schemeClr val="dk1"/>
                </a:solidFill>
                <a:highlight>
                  <a:srgbClr val="FFFFFF"/>
                </a:highlight>
              </a:rPr>
            </a:br>
            <a:r>
              <a:rPr lang="en" sz="1050">
                <a:solidFill>
                  <a:schemeClr val="dk1"/>
                </a:solidFill>
                <a:highlight>
                  <a:srgbClr val="FFFFFF"/>
                </a:highlight>
              </a:rPr>
              <a:t>Accuracy: 0.6117334444849685</a:t>
            </a:r>
            <a:br>
              <a:rPr lang="en" sz="1050">
                <a:solidFill>
                  <a:schemeClr val="dk1"/>
                </a:solidFill>
                <a:highlight>
                  <a:srgbClr val="FFFFFF"/>
                </a:highlight>
              </a:rPr>
            </a:br>
            <a:r>
              <a:rPr lang="en" sz="1050">
                <a:solidFill>
                  <a:schemeClr val="dk1"/>
                </a:solidFill>
                <a:highlight>
                  <a:srgbClr val="FFFFFF"/>
                </a:highlight>
              </a:rPr>
              <a:t>Precision: 0.6094255486578648</a:t>
            </a:r>
            <a:br>
              <a:rPr lang="en" sz="1050">
                <a:solidFill>
                  <a:schemeClr val="dk1"/>
                </a:solidFill>
                <a:highlight>
                  <a:srgbClr val="FFFFFF"/>
                </a:highlight>
              </a:rPr>
            </a:br>
            <a:r>
              <a:rPr lang="en" sz="1050">
                <a:solidFill>
                  <a:schemeClr val="dk1"/>
                </a:solidFill>
                <a:highlight>
                  <a:srgbClr val="FFFFFF"/>
                </a:highlight>
              </a:rPr>
              <a:t>Recall: 0.40041362670190156</a:t>
            </a:r>
            <a:br>
              <a:rPr lang="en" sz="1050">
                <a:solidFill>
                  <a:schemeClr val="dk1"/>
                </a:solidFill>
                <a:highlight>
                  <a:srgbClr val="FFFFFF"/>
                </a:highlight>
              </a:rPr>
            </a:br>
            <a:r>
              <a:rPr lang="en" sz="1050">
                <a:solidFill>
                  <a:schemeClr val="dk1"/>
                </a:solidFill>
                <a:highlight>
                  <a:srgbClr val="FFFFFF"/>
                </a:highlight>
              </a:rPr>
              <a:t>F1-score: 0.48328941894328104</a:t>
            </a:r>
            <a:endParaRPr sz="1050">
              <a:solidFill>
                <a:schemeClr val="dk1"/>
              </a:solidFill>
              <a:highlight>
                <a:srgbClr val="FFFFFF"/>
              </a:highlight>
            </a:endParaRPr>
          </a:p>
          <a:p>
            <a:pPr indent="0" lvl="0" marL="0" rtl="0" algn="l">
              <a:spcBef>
                <a:spcPts val="0"/>
              </a:spcBef>
              <a:spcAft>
                <a:spcPts val="0"/>
              </a:spcAft>
              <a:buNone/>
            </a:pPr>
            <a:r>
              <a:t/>
            </a:r>
            <a:endParaRPr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96e81d400_1_5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496e81d400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glance at the importance of each feature. The classification of results mainly depend on the shot status rather than the player’s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496e81d400_1_4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496e81d400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highlight>
                  <a:srgbClr val="FFFFFF"/>
                </a:highlight>
              </a:rPr>
              <a:t>confusion matrix: </a:t>
            </a:r>
            <a:br>
              <a:rPr lang="en" sz="1050">
                <a:solidFill>
                  <a:schemeClr val="dk1"/>
                </a:solidFill>
                <a:highlight>
                  <a:srgbClr val="FFFFFF"/>
                </a:highlight>
              </a:rPr>
            </a:br>
            <a:r>
              <a:rPr lang="en" sz="1050">
                <a:solidFill>
                  <a:schemeClr val="dk1"/>
                </a:solidFill>
                <a:highlight>
                  <a:srgbClr val="FFFFFF"/>
                </a:highlight>
              </a:rPr>
              <a:t> [[16512  4467]</a:t>
            </a:r>
            <a:br>
              <a:rPr lang="en" sz="1050">
                <a:solidFill>
                  <a:schemeClr val="dk1"/>
                </a:solidFill>
                <a:highlight>
                  <a:srgbClr val="FFFFFF"/>
                </a:highlight>
              </a:rPr>
            </a:br>
            <a:r>
              <a:rPr lang="en" sz="1050">
                <a:solidFill>
                  <a:schemeClr val="dk1"/>
                </a:solidFill>
                <a:highlight>
                  <a:srgbClr val="FFFFFF"/>
                </a:highlight>
              </a:rPr>
              <a:t> [10437  6970]]</a:t>
            </a:r>
            <a:br>
              <a:rPr lang="en" sz="1050">
                <a:solidFill>
                  <a:schemeClr val="dk1"/>
                </a:solidFill>
                <a:highlight>
                  <a:srgbClr val="FFFFFF"/>
                </a:highlight>
              </a:rPr>
            </a:br>
            <a:r>
              <a:rPr lang="en" sz="1050">
                <a:solidFill>
                  <a:schemeClr val="dk1"/>
                </a:solidFill>
                <a:highlight>
                  <a:srgbClr val="FFFFFF"/>
                </a:highlight>
              </a:rPr>
              <a:t>______________________________________________</a:t>
            </a:r>
            <a:br>
              <a:rPr lang="en" sz="1050">
                <a:solidFill>
                  <a:schemeClr val="dk1"/>
                </a:solidFill>
                <a:highlight>
                  <a:srgbClr val="FFFFFF"/>
                </a:highlight>
              </a:rPr>
            </a:br>
            <a:r>
              <a:rPr lang="en" sz="1050">
                <a:solidFill>
                  <a:schemeClr val="dk1"/>
                </a:solidFill>
                <a:highlight>
                  <a:srgbClr val="FFFFFF"/>
                </a:highlight>
              </a:rPr>
              <a:t>Model: Random Forest</a:t>
            </a:r>
            <a:br>
              <a:rPr lang="en" sz="1050">
                <a:solidFill>
                  <a:schemeClr val="dk1"/>
                </a:solidFill>
                <a:highlight>
                  <a:srgbClr val="FFFFFF"/>
                </a:highlight>
              </a:rPr>
            </a:br>
            <a:r>
              <a:rPr lang="en" sz="1050">
                <a:solidFill>
                  <a:schemeClr val="dk1"/>
                </a:solidFill>
                <a:highlight>
                  <a:srgbClr val="FFFFFF"/>
                </a:highlight>
              </a:rPr>
              <a:t>Accuracy: 0.6117334444849685</a:t>
            </a:r>
            <a:br>
              <a:rPr lang="en" sz="1050">
                <a:solidFill>
                  <a:schemeClr val="dk1"/>
                </a:solidFill>
                <a:highlight>
                  <a:srgbClr val="FFFFFF"/>
                </a:highlight>
              </a:rPr>
            </a:br>
            <a:r>
              <a:rPr lang="en" sz="1050">
                <a:solidFill>
                  <a:schemeClr val="dk1"/>
                </a:solidFill>
                <a:highlight>
                  <a:srgbClr val="FFFFFF"/>
                </a:highlight>
              </a:rPr>
              <a:t>Precision: 0.6094255486578648</a:t>
            </a:r>
            <a:br>
              <a:rPr lang="en" sz="1050">
                <a:solidFill>
                  <a:schemeClr val="dk1"/>
                </a:solidFill>
                <a:highlight>
                  <a:srgbClr val="FFFFFF"/>
                </a:highlight>
              </a:rPr>
            </a:br>
            <a:r>
              <a:rPr lang="en" sz="1050">
                <a:solidFill>
                  <a:schemeClr val="dk1"/>
                </a:solidFill>
                <a:highlight>
                  <a:srgbClr val="FFFFFF"/>
                </a:highlight>
              </a:rPr>
              <a:t>Recall: 0.40041362670190156</a:t>
            </a:r>
            <a:br>
              <a:rPr lang="en" sz="1050">
                <a:solidFill>
                  <a:schemeClr val="dk1"/>
                </a:solidFill>
                <a:highlight>
                  <a:srgbClr val="FFFFFF"/>
                </a:highlight>
              </a:rPr>
            </a:br>
            <a:r>
              <a:rPr lang="en" sz="1050">
                <a:solidFill>
                  <a:schemeClr val="dk1"/>
                </a:solidFill>
                <a:highlight>
                  <a:srgbClr val="FFFFFF"/>
                </a:highlight>
              </a:rPr>
              <a:t>F1-score: 0.48328941894328104</a:t>
            </a:r>
            <a:endParaRPr sz="1050">
              <a:solidFill>
                <a:schemeClr val="dk1"/>
              </a:solidFill>
              <a:highlight>
                <a:srgbClr val="FFFFFF"/>
              </a:highlight>
            </a:endParaRPr>
          </a:p>
          <a:p>
            <a:pPr indent="0" lvl="0" marL="0" rtl="0" algn="l">
              <a:spcBef>
                <a:spcPts val="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947e55504_0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947e5550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t>The people that will care are the basketball management groups, coaches, the players themselves, the fans, and the game designers/players that will try to simulate this in their products. Having this prediction model can better evaluate the offence and defence strategies, identify the best players, and develop more realistic simulations in business products.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947e55504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947e5550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947e55504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947e5550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a Kaggle dataset that records all shots attempted during the 2014 to 2015 NBA season. B/c this original dataset lacked xx information, we cleansed and blended data from other sources (explain this step in more detail). There are now a total of x predictor variables, and a total of 127,951 observations. The target variable that we will assess is the “Shot_Result”, whether the shot was successful or not.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947e55504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947e5550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collected data of our NBA players from another source. We then cleaned our data through deleting some variables (offence variables in defenders and defend variables in offenders).  Data formatting is then done to match the right fields. Data blending is then conducted to combine seasonal data and player data. Data sampling...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967184c7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967184c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241225" y="1310875"/>
            <a:ext cx="6509100" cy="25218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710225" y="1310850"/>
            <a:ext cx="5476800" cy="2521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11"/>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icon space">
  <p:cSld name="BLANK_1">
    <p:spTree>
      <p:nvGrpSpPr>
        <p:cNvPr id="78" name="Shape 78"/>
        <p:cNvGrpSpPr/>
        <p:nvPr/>
      </p:nvGrpSpPr>
      <p:grpSpPr>
        <a:xfrm>
          <a:off x="0" y="0"/>
          <a:ext cx="0" cy="0"/>
          <a:chOff x="0" y="0"/>
          <a:chExt cx="0" cy="0"/>
        </a:xfrm>
      </p:grpSpPr>
      <p:sp>
        <p:nvSpPr>
          <p:cNvPr id="79" name="Google Shape;79;p12"/>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82" name="Google Shape;82;p12"/>
          <p:cNvSpPr/>
          <p:nvPr/>
        </p:nvSpPr>
        <p:spPr>
          <a:xfrm>
            <a:off x="867750" y="393425"/>
            <a:ext cx="8067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ackground image">
  <p:cSld name="BLANK_1_1">
    <p:spTree>
      <p:nvGrpSpPr>
        <p:cNvPr id="83" name="Shape 83"/>
        <p:cNvGrpSpPr/>
        <p:nvPr/>
      </p:nvGrpSpPr>
      <p:grpSpPr>
        <a:xfrm>
          <a:off x="0" y="0"/>
          <a:ext cx="0" cy="0"/>
          <a:chOff x="0" y="0"/>
          <a:chExt cx="0" cy="0"/>
        </a:xfrm>
      </p:grpSpPr>
      <p:sp>
        <p:nvSpPr>
          <p:cNvPr id="84" name="Google Shape;84;p13"/>
          <p:cNvSpPr/>
          <p:nvPr/>
        </p:nvSpPr>
        <p:spPr>
          <a:xfrm>
            <a:off x="7872900" y="-75"/>
            <a:ext cx="12711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3047925" y="-75"/>
            <a:ext cx="60960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241225" y="1770000"/>
            <a:ext cx="6509100" cy="16035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2935400" y="1846200"/>
            <a:ext cx="5814900" cy="9108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 type="subTitle"/>
          </p:nvPr>
        </p:nvSpPr>
        <p:spPr>
          <a:xfrm>
            <a:off x="2935400" y="2604625"/>
            <a:ext cx="5814900" cy="4518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8" name="Shape 18"/>
        <p:cNvGrpSpPr/>
        <p:nvPr/>
      </p:nvGrpSpPr>
      <p:grpSpPr>
        <a:xfrm>
          <a:off x="0" y="0"/>
          <a:ext cx="0" cy="0"/>
          <a:chOff x="0" y="0"/>
          <a:chExt cx="0" cy="0"/>
        </a:xfrm>
      </p:grpSpPr>
      <p:sp>
        <p:nvSpPr>
          <p:cNvPr id="19" name="Google Shape;19;p4"/>
          <p:cNvSpPr/>
          <p:nvPr/>
        </p:nvSpPr>
        <p:spPr>
          <a:xfrm>
            <a:off x="3047925" y="-75"/>
            <a:ext cx="60960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2645075" y="393425"/>
            <a:ext cx="8067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3731575" y="393525"/>
            <a:ext cx="4713000" cy="4356000"/>
          </a:xfrm>
          <a:prstGeom prst="rect">
            <a:avLst/>
          </a:prstGeom>
        </p:spPr>
        <p:txBody>
          <a:bodyPr anchorCtr="0" anchor="t" bIns="91425" lIns="91425" spcFirstLastPara="1" rIns="91425" wrap="square" tIns="91425"/>
          <a:lstStyle>
            <a:lvl1pPr indent="-457200" lvl="0" marL="457200" rtl="0">
              <a:lnSpc>
                <a:spcPct val="100000"/>
              </a:lnSpc>
              <a:spcBef>
                <a:spcPts val="600"/>
              </a:spcBef>
              <a:spcAft>
                <a:spcPts val="0"/>
              </a:spcAft>
              <a:buSzPts val="3600"/>
              <a:buChar char="▪"/>
              <a:defRPr b="1" sz="3600"/>
            </a:lvl1pPr>
            <a:lvl2pPr indent="-457200" lvl="1" marL="914400" rtl="0">
              <a:lnSpc>
                <a:spcPct val="100000"/>
              </a:lnSpc>
              <a:spcBef>
                <a:spcPts val="0"/>
              </a:spcBef>
              <a:spcAft>
                <a:spcPts val="0"/>
              </a:spcAft>
              <a:buSzPts val="3600"/>
              <a:buChar char="▫"/>
              <a:defRPr b="1" sz="3600"/>
            </a:lvl2pPr>
            <a:lvl3pPr indent="-457200" lvl="2" marL="1371600" rtl="0">
              <a:lnSpc>
                <a:spcPct val="100000"/>
              </a:lnSpc>
              <a:spcBef>
                <a:spcPts val="0"/>
              </a:spcBef>
              <a:spcAft>
                <a:spcPts val="0"/>
              </a:spcAft>
              <a:buSzPts val="3600"/>
              <a:buChar char="▫"/>
              <a:defRPr b="1" sz="3600"/>
            </a:lvl3pPr>
            <a:lvl4pPr indent="-457200" lvl="3" marL="1828800" rtl="0">
              <a:lnSpc>
                <a:spcPct val="100000"/>
              </a:lnSpc>
              <a:spcBef>
                <a:spcPts val="0"/>
              </a:spcBef>
              <a:spcAft>
                <a:spcPts val="0"/>
              </a:spcAft>
              <a:buSzPts val="3600"/>
              <a:buChar char="▫"/>
              <a:defRPr b="1" sz="3600"/>
            </a:lvl4pPr>
            <a:lvl5pPr indent="-457200" lvl="4" marL="2286000" rtl="0">
              <a:lnSpc>
                <a:spcPct val="100000"/>
              </a:lnSpc>
              <a:spcBef>
                <a:spcPts val="0"/>
              </a:spcBef>
              <a:spcAft>
                <a:spcPts val="0"/>
              </a:spcAft>
              <a:buSzPts val="3600"/>
              <a:buChar char="○"/>
              <a:defRPr b="1" sz="3600"/>
            </a:lvl5pPr>
            <a:lvl6pPr indent="-457200" lvl="5" marL="2743200" rtl="0">
              <a:lnSpc>
                <a:spcPct val="100000"/>
              </a:lnSpc>
              <a:spcBef>
                <a:spcPts val="0"/>
              </a:spcBef>
              <a:spcAft>
                <a:spcPts val="0"/>
              </a:spcAft>
              <a:buSzPts val="3600"/>
              <a:buChar char="■"/>
              <a:defRPr b="1" sz="3600"/>
            </a:lvl6pPr>
            <a:lvl7pPr indent="-457200" lvl="6" marL="3200400" rtl="0">
              <a:lnSpc>
                <a:spcPct val="100000"/>
              </a:lnSpc>
              <a:spcBef>
                <a:spcPts val="0"/>
              </a:spcBef>
              <a:spcAft>
                <a:spcPts val="0"/>
              </a:spcAft>
              <a:buSzPts val="3600"/>
              <a:buChar char="●"/>
              <a:defRPr b="1" sz="3600"/>
            </a:lvl7pPr>
            <a:lvl8pPr indent="-457200" lvl="7" marL="3657600" rtl="0">
              <a:lnSpc>
                <a:spcPct val="100000"/>
              </a:lnSpc>
              <a:spcBef>
                <a:spcPts val="0"/>
              </a:spcBef>
              <a:spcAft>
                <a:spcPts val="0"/>
              </a:spcAft>
              <a:buSzPts val="3600"/>
              <a:buChar char="○"/>
              <a:defRPr b="1" sz="3600"/>
            </a:lvl8pPr>
            <a:lvl9pPr indent="-457200" lvl="8" marL="4114800">
              <a:lnSpc>
                <a:spcPct val="100000"/>
              </a:lnSpc>
              <a:spcBef>
                <a:spcPts val="0"/>
              </a:spcBef>
              <a:spcAft>
                <a:spcPts val="0"/>
              </a:spcAft>
              <a:buSzPts val="3600"/>
              <a:buChar char="■"/>
              <a:defRPr b="1" sz="3600"/>
            </a:lvl9pPr>
          </a:lstStyle>
          <a:p/>
        </p:txBody>
      </p:sp>
      <p:sp>
        <p:nvSpPr>
          <p:cNvPr id="23" name="Google Shape;23;p4"/>
          <p:cNvSpPr txBox="1"/>
          <p:nvPr/>
        </p:nvSpPr>
        <p:spPr>
          <a:xfrm>
            <a:off x="2654717" y="337850"/>
            <a:ext cx="78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FFFF"/>
                </a:solidFill>
              </a:rPr>
              <a:t>“</a:t>
            </a:r>
            <a:endParaRPr b="1" sz="7200">
              <a:solidFill>
                <a:srgbClr val="FFFFFF"/>
              </a:solidFill>
            </a:endParaRPr>
          </a:p>
        </p:txBody>
      </p:sp>
      <p:sp>
        <p:nvSpPr>
          <p:cNvPr id="24" name="Google Shape;24;p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5" name="Shape 25"/>
        <p:cNvGrpSpPr/>
        <p:nvPr/>
      </p:nvGrpSpPr>
      <p:grpSpPr>
        <a:xfrm>
          <a:off x="0" y="0"/>
          <a:ext cx="0" cy="0"/>
          <a:chOff x="0" y="0"/>
          <a:chExt cx="0" cy="0"/>
        </a:xfrm>
      </p:grpSpPr>
      <p:sp>
        <p:nvSpPr>
          <p:cNvPr id="26" name="Google Shape;26;p5"/>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1182200" y="393475"/>
            <a:ext cx="6739500" cy="806700"/>
          </a:xfrm>
          <a:prstGeom prst="rect">
            <a:avLst/>
          </a:prstGeom>
        </p:spPr>
        <p:txBody>
          <a:bodyPr anchorCtr="0" anchor="ctr"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0" name="Google Shape;30;p5"/>
          <p:cNvSpPr txBox="1"/>
          <p:nvPr>
            <p:ph idx="1" type="body"/>
          </p:nvPr>
        </p:nvSpPr>
        <p:spPr>
          <a:xfrm>
            <a:off x="1556331" y="1349141"/>
            <a:ext cx="7085700" cy="2938500"/>
          </a:xfrm>
          <a:prstGeom prst="rect">
            <a:avLst/>
          </a:prstGeom>
        </p:spPr>
        <p:txBody>
          <a:bodyPr anchorCtr="0" anchor="t" bIns="91425" lIns="91425" spcFirstLastPara="1" rIns="91425" wrap="square" tIns="91425"/>
          <a:lstStyle>
            <a:lvl1pPr indent="-393700" lvl="0" marL="457200">
              <a:spcBef>
                <a:spcPts val="600"/>
              </a:spcBef>
              <a:spcAft>
                <a:spcPts val="0"/>
              </a:spcAft>
              <a:buSzPts val="2600"/>
              <a:buChar char="▪"/>
              <a:defRPr/>
            </a:lvl1pPr>
            <a:lvl2pPr indent="-393700" lvl="1" marL="914400">
              <a:spcBef>
                <a:spcPts val="0"/>
              </a:spcBef>
              <a:spcAft>
                <a:spcPts val="0"/>
              </a:spcAft>
              <a:buSzPts val="2600"/>
              <a:buChar char="▫"/>
              <a:defRPr/>
            </a:lvl2pPr>
            <a:lvl3pPr indent="-393700" lvl="2" marL="1371600">
              <a:spcBef>
                <a:spcPts val="0"/>
              </a:spcBef>
              <a:spcAft>
                <a:spcPts val="0"/>
              </a:spcAft>
              <a:buSzPts val="2600"/>
              <a:buChar char="▫"/>
              <a:defRPr/>
            </a:lvl3pPr>
            <a:lvl4pPr indent="-393700" lvl="3" marL="1828800">
              <a:spcBef>
                <a:spcPts val="0"/>
              </a:spcBef>
              <a:spcAft>
                <a:spcPts val="0"/>
              </a:spcAft>
              <a:buSzPts val="2600"/>
              <a:buChar char="▫"/>
              <a:defRPr/>
            </a:lvl4pPr>
            <a:lvl5pPr indent="-393700" lvl="4" marL="2286000">
              <a:spcBef>
                <a:spcPts val="0"/>
              </a:spcBef>
              <a:spcAft>
                <a:spcPts val="0"/>
              </a:spcAft>
              <a:buSzPts val="2600"/>
              <a:buChar char="○"/>
              <a:defRPr/>
            </a:lvl5pPr>
            <a:lvl6pPr indent="-393700" lvl="5" marL="2743200">
              <a:spcBef>
                <a:spcPts val="0"/>
              </a:spcBef>
              <a:spcAft>
                <a:spcPts val="0"/>
              </a:spcAft>
              <a:buSzPts val="2600"/>
              <a:buChar char="■"/>
              <a:defRPr/>
            </a:lvl6pPr>
            <a:lvl7pPr indent="-393700" lvl="6" marL="3200400">
              <a:spcBef>
                <a:spcPts val="0"/>
              </a:spcBef>
              <a:spcAft>
                <a:spcPts val="0"/>
              </a:spcAft>
              <a:buSzPts val="2600"/>
              <a:buChar char="●"/>
              <a:defRPr/>
            </a:lvl7pPr>
            <a:lvl8pPr indent="-393700" lvl="7" marL="3657600">
              <a:spcBef>
                <a:spcPts val="0"/>
              </a:spcBef>
              <a:spcAft>
                <a:spcPts val="0"/>
              </a:spcAft>
              <a:buSzPts val="2600"/>
              <a:buChar char="○"/>
              <a:defRPr/>
            </a:lvl8pPr>
            <a:lvl9pPr indent="-393700" lvl="8" marL="4114800">
              <a:spcBef>
                <a:spcPts val="0"/>
              </a:spcBef>
              <a:spcAft>
                <a:spcPts val="0"/>
              </a:spcAft>
              <a:buSzPts val="2600"/>
              <a:buChar char="■"/>
              <a:defRPr/>
            </a:lvl9pPr>
          </a:lstStyle>
          <a:p/>
        </p:txBody>
      </p:sp>
      <p:sp>
        <p:nvSpPr>
          <p:cNvPr id="31" name="Google Shape;31;p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5"/>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half slide">
  <p:cSld name="TITLE_AND_BODY_1">
    <p:spTree>
      <p:nvGrpSpPr>
        <p:cNvPr id="33" name="Shape 33"/>
        <p:cNvGrpSpPr/>
        <p:nvPr/>
      </p:nvGrpSpPr>
      <p:grpSpPr>
        <a:xfrm>
          <a:off x="0" y="0"/>
          <a:ext cx="0" cy="0"/>
          <a:chOff x="0" y="0"/>
          <a:chExt cx="0" cy="0"/>
        </a:xfrm>
      </p:grpSpPr>
      <p:sp>
        <p:nvSpPr>
          <p:cNvPr id="34" name="Google Shape;34;p6"/>
          <p:cNvSpPr/>
          <p:nvPr/>
        </p:nvSpPr>
        <p:spPr>
          <a:xfrm>
            <a:off x="4572000" y="-75"/>
            <a:ext cx="45720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4178396" y="393525"/>
            <a:ext cx="45720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4483099" y="393475"/>
            <a:ext cx="3460800" cy="806700"/>
          </a:xfrm>
          <a:prstGeom prst="rect">
            <a:avLst/>
          </a:prstGeom>
        </p:spPr>
        <p:txBody>
          <a:bodyPr anchorCtr="0" anchor="ctr" bIns="91425" lIns="91425" spcFirstLastPara="1" rIns="91425" wrap="square" tIns="91425"/>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8" name="Google Shape;38;p6"/>
          <p:cNvSpPr txBox="1"/>
          <p:nvPr>
            <p:ph idx="1" type="body"/>
          </p:nvPr>
        </p:nvSpPr>
        <p:spPr>
          <a:xfrm>
            <a:off x="4865550" y="1349150"/>
            <a:ext cx="3776400" cy="2938500"/>
          </a:xfrm>
          <a:prstGeom prst="rect">
            <a:avLst/>
          </a:prstGeom>
        </p:spPr>
        <p:txBody>
          <a:bodyPr anchorCtr="0" anchor="t" bIns="91425" lIns="91425" spcFirstLastPara="1" rIns="91425" wrap="square" tIns="91425"/>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39" name="Google Shape;39;p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0" name="Google Shape;40;p6"/>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txBox="1"/>
          <p:nvPr>
            <p:ph type="title"/>
          </p:nvPr>
        </p:nvSpPr>
        <p:spPr>
          <a:xfrm>
            <a:off x="1182200" y="393475"/>
            <a:ext cx="6739500" cy="806700"/>
          </a:xfrm>
          <a:prstGeom prst="rect">
            <a:avLst/>
          </a:prstGeom>
        </p:spPr>
        <p:txBody>
          <a:bodyPr anchorCtr="0" anchor="ctr"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6" name="Google Shape;46;p7"/>
          <p:cNvSpPr txBox="1"/>
          <p:nvPr>
            <p:ph idx="1" type="body"/>
          </p:nvPr>
        </p:nvSpPr>
        <p:spPr>
          <a:xfrm>
            <a:off x="1576275" y="1367175"/>
            <a:ext cx="3482400" cy="33825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7" name="Google Shape;47;p7"/>
          <p:cNvSpPr txBox="1"/>
          <p:nvPr>
            <p:ph idx="2" type="body"/>
          </p:nvPr>
        </p:nvSpPr>
        <p:spPr>
          <a:xfrm>
            <a:off x="5268071" y="1367175"/>
            <a:ext cx="3482400" cy="3382500"/>
          </a:xfrm>
          <a:prstGeom prst="rect">
            <a:avLst/>
          </a:prstGeom>
        </p:spPr>
        <p:txBody>
          <a:bodyPr anchorCtr="0" anchor="t" bIns="91425" lIns="91425" spcFirstLastPara="1" rIns="91425" wrap="square" tIns="91425"/>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8" name="Google Shape;48;p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0" name="Shape 50"/>
        <p:cNvGrpSpPr/>
        <p:nvPr/>
      </p:nvGrpSpPr>
      <p:grpSpPr>
        <a:xfrm>
          <a:off x="0" y="0"/>
          <a:ext cx="0" cy="0"/>
          <a:chOff x="0" y="0"/>
          <a:chExt cx="0" cy="0"/>
        </a:xfrm>
      </p:grpSpPr>
      <p:sp>
        <p:nvSpPr>
          <p:cNvPr id="51" name="Google Shape;51;p8"/>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ph type="title"/>
          </p:nvPr>
        </p:nvSpPr>
        <p:spPr>
          <a:xfrm>
            <a:off x="1182200" y="393475"/>
            <a:ext cx="6739500" cy="806700"/>
          </a:xfrm>
          <a:prstGeom prst="rect">
            <a:avLst/>
          </a:prstGeom>
        </p:spPr>
        <p:txBody>
          <a:bodyPr anchorCtr="0" anchor="ctr"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5" name="Google Shape;55;p8"/>
          <p:cNvSpPr txBox="1"/>
          <p:nvPr>
            <p:ph idx="1" type="body"/>
          </p:nvPr>
        </p:nvSpPr>
        <p:spPr>
          <a:xfrm>
            <a:off x="1560175" y="1375225"/>
            <a:ext cx="2317500" cy="3374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6" name="Google Shape;56;p8"/>
          <p:cNvSpPr txBox="1"/>
          <p:nvPr>
            <p:ph idx="2" type="body"/>
          </p:nvPr>
        </p:nvSpPr>
        <p:spPr>
          <a:xfrm>
            <a:off x="3996525" y="1375225"/>
            <a:ext cx="2317500" cy="3374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7" name="Google Shape;57;p8"/>
          <p:cNvSpPr txBox="1"/>
          <p:nvPr>
            <p:ph idx="3" type="body"/>
          </p:nvPr>
        </p:nvSpPr>
        <p:spPr>
          <a:xfrm>
            <a:off x="6432874" y="1375225"/>
            <a:ext cx="2317500" cy="3374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8" name="Google Shape;58;p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59" name="Google Shape;59;p8"/>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9"/>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txBox="1"/>
          <p:nvPr>
            <p:ph type="title"/>
          </p:nvPr>
        </p:nvSpPr>
        <p:spPr>
          <a:xfrm>
            <a:off x="1182200" y="393475"/>
            <a:ext cx="6739500" cy="806700"/>
          </a:xfrm>
          <a:prstGeom prst="rect">
            <a:avLst/>
          </a:prstGeom>
        </p:spPr>
        <p:txBody>
          <a:bodyPr anchorCtr="0" anchor="ctr"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5" name="Google Shape;65;p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9"/>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7" name="Shape 67"/>
        <p:cNvGrpSpPr/>
        <p:nvPr/>
      </p:nvGrpSpPr>
      <p:grpSpPr>
        <a:xfrm>
          <a:off x="0" y="0"/>
          <a:ext cx="0" cy="0"/>
          <a:chOff x="0" y="0"/>
          <a:chExt cx="0" cy="0"/>
        </a:xfrm>
      </p:grpSpPr>
      <p:sp>
        <p:nvSpPr>
          <p:cNvPr id="68" name="Google Shape;68;p10"/>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877500" y="4356125"/>
            <a:ext cx="74793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txBox="1"/>
          <p:nvPr>
            <p:ph idx="1" type="body"/>
          </p:nvPr>
        </p:nvSpPr>
        <p:spPr>
          <a:xfrm>
            <a:off x="1182200" y="4356200"/>
            <a:ext cx="7174500" cy="393600"/>
          </a:xfrm>
          <a:prstGeom prst="rect">
            <a:avLst/>
          </a:prstGeom>
        </p:spPr>
        <p:txBody>
          <a:bodyPr anchorCtr="0" anchor="ctr" bIns="91425" lIns="91425" spcFirstLastPara="1" rIns="91425" wrap="square" tIns="91425"/>
          <a:lstStyle>
            <a:lvl1pPr indent="-228600" lvl="0" marL="457200">
              <a:spcBef>
                <a:spcPts val="0"/>
              </a:spcBef>
              <a:spcAft>
                <a:spcPts val="0"/>
              </a:spcAft>
              <a:buClr>
                <a:srgbClr val="FFFFFF"/>
              </a:buClr>
              <a:buSzPts val="1600"/>
              <a:buNone/>
              <a:defRPr sz="1600">
                <a:solidFill>
                  <a:srgbClr val="FFFFFF"/>
                </a:solidFill>
              </a:defRPr>
            </a:lvl1pPr>
          </a:lstStyle>
          <a:p/>
        </p:txBody>
      </p:sp>
      <p:sp>
        <p:nvSpPr>
          <p:cNvPr id="72" name="Google Shape;72;p1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73" name="Google Shape;73;p10"/>
          <p:cNvSpPr/>
          <p:nvPr/>
        </p:nvSpPr>
        <p:spPr>
          <a:xfrm>
            <a:off x="7963200" y="4356125"/>
            <a:ext cx="393600" cy="3936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lstStyle>
            <a:lvl1pPr lvl="0">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1pPr>
            <a:lvl2pPr lvl="1">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2pPr>
            <a:lvl3pPr lvl="2">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3pPr>
            <a:lvl4pPr lvl="3">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4pPr>
            <a:lvl5pPr lvl="4">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5pPr>
            <a:lvl6pPr lvl="5">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6pPr>
            <a:lvl7pPr lvl="6">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7pPr>
            <a:lvl8pPr lvl="7">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8pPr>
            <a:lvl9pPr lvl="8">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9pPr>
          </a:lstStyle>
          <a:p/>
        </p:txBody>
      </p:sp>
      <p:sp>
        <p:nvSpPr>
          <p:cNvPr id="7" name="Google Shape;7;p1"/>
          <p:cNvSpPr txBox="1"/>
          <p:nvPr>
            <p:ph idx="1" type="body"/>
          </p:nvPr>
        </p:nvSpPr>
        <p:spPr>
          <a:xfrm>
            <a:off x="1556331" y="1349141"/>
            <a:ext cx="7085700" cy="2938500"/>
          </a:xfrm>
          <a:prstGeom prst="rect">
            <a:avLst/>
          </a:prstGeom>
          <a:noFill/>
          <a:ln>
            <a:noFill/>
          </a:ln>
        </p:spPr>
        <p:txBody>
          <a:bodyPr anchorCtr="0" anchor="t" bIns="91425" lIns="91425" spcFirstLastPara="1" rIns="91425" wrap="square" tIns="91425"/>
          <a:lstStyle>
            <a:lvl1pPr indent="-393700" lvl="0" marL="457200">
              <a:spcBef>
                <a:spcPts val="600"/>
              </a:spcBef>
              <a:spcAft>
                <a:spcPts val="0"/>
              </a:spcAft>
              <a:buClr>
                <a:srgbClr val="D9D9D9"/>
              </a:buClr>
              <a:buSzPts val="2600"/>
              <a:buFont typeface="Barlow"/>
              <a:buChar char="▪"/>
              <a:defRPr sz="2600">
                <a:solidFill>
                  <a:srgbClr val="434343"/>
                </a:solidFill>
                <a:latin typeface="Barlow"/>
                <a:ea typeface="Barlow"/>
                <a:cs typeface="Barlow"/>
                <a:sym typeface="Barlow"/>
              </a:defRPr>
            </a:lvl1pPr>
            <a:lvl2pPr indent="-393700" lvl="1" marL="9144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2pPr>
            <a:lvl3pPr indent="-393700" lvl="2" marL="13716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3pPr>
            <a:lvl4pPr indent="-393700" lvl="3" marL="18288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4pPr>
            <a:lvl5pPr indent="-393700" lvl="4" marL="22860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5pPr>
            <a:lvl6pPr indent="-393700" lvl="5" marL="27432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6pPr>
            <a:lvl7pPr indent="-393700" lvl="6" marL="32004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7pPr>
            <a:lvl8pPr indent="-393700" lvl="7" marL="36576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8pPr>
            <a:lvl9pPr indent="-393700" lvl="8" marL="41148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9pPr>
          </a:lstStyle>
          <a:p/>
        </p:txBody>
      </p:sp>
      <p:sp>
        <p:nvSpPr>
          <p:cNvPr id="8" name="Google Shape;8;p1"/>
          <p:cNvSpPr txBox="1"/>
          <p:nvPr>
            <p:ph idx="12" type="sldNum"/>
          </p:nvPr>
        </p:nvSpPr>
        <p:spPr>
          <a:xfrm>
            <a:off x="8750400" y="4356225"/>
            <a:ext cx="393600" cy="393600"/>
          </a:xfrm>
          <a:prstGeom prst="rect">
            <a:avLst/>
          </a:prstGeom>
          <a:noFill/>
          <a:ln>
            <a:noFill/>
          </a:ln>
        </p:spPr>
        <p:txBody>
          <a:bodyPr anchorCtr="0" anchor="ctr" bIns="91425" lIns="91425" spcFirstLastPara="1" rIns="91425" wrap="square" tIns="91425">
            <a:noAutofit/>
          </a:bodyPr>
          <a:lstStyle>
            <a:lvl1pPr lvl="0" algn="ctr">
              <a:buNone/>
              <a:defRPr b="1" sz="1200">
                <a:solidFill>
                  <a:srgbClr val="FFFFFF"/>
                </a:solidFill>
                <a:latin typeface="Barlow"/>
                <a:ea typeface="Barlow"/>
                <a:cs typeface="Barlow"/>
                <a:sym typeface="Barlow"/>
              </a:defRPr>
            </a:lvl1pPr>
            <a:lvl2pPr lvl="1" algn="ctr">
              <a:buNone/>
              <a:defRPr b="1" sz="1200">
                <a:solidFill>
                  <a:srgbClr val="FFFFFF"/>
                </a:solidFill>
                <a:latin typeface="Barlow"/>
                <a:ea typeface="Barlow"/>
                <a:cs typeface="Barlow"/>
                <a:sym typeface="Barlow"/>
              </a:defRPr>
            </a:lvl2pPr>
            <a:lvl3pPr lvl="2" algn="ctr">
              <a:buNone/>
              <a:defRPr b="1" sz="1200">
                <a:solidFill>
                  <a:srgbClr val="FFFFFF"/>
                </a:solidFill>
                <a:latin typeface="Barlow"/>
                <a:ea typeface="Barlow"/>
                <a:cs typeface="Barlow"/>
                <a:sym typeface="Barlow"/>
              </a:defRPr>
            </a:lvl3pPr>
            <a:lvl4pPr lvl="3" algn="ctr">
              <a:buNone/>
              <a:defRPr b="1" sz="1200">
                <a:solidFill>
                  <a:srgbClr val="FFFFFF"/>
                </a:solidFill>
                <a:latin typeface="Barlow"/>
                <a:ea typeface="Barlow"/>
                <a:cs typeface="Barlow"/>
                <a:sym typeface="Barlow"/>
              </a:defRPr>
            </a:lvl4pPr>
            <a:lvl5pPr lvl="4" algn="ctr">
              <a:buNone/>
              <a:defRPr b="1" sz="1200">
                <a:solidFill>
                  <a:srgbClr val="FFFFFF"/>
                </a:solidFill>
                <a:latin typeface="Barlow"/>
                <a:ea typeface="Barlow"/>
                <a:cs typeface="Barlow"/>
                <a:sym typeface="Barlow"/>
              </a:defRPr>
            </a:lvl5pPr>
            <a:lvl6pPr lvl="5" algn="ctr">
              <a:buNone/>
              <a:defRPr b="1" sz="1200">
                <a:solidFill>
                  <a:srgbClr val="FFFFFF"/>
                </a:solidFill>
                <a:latin typeface="Barlow"/>
                <a:ea typeface="Barlow"/>
                <a:cs typeface="Barlow"/>
                <a:sym typeface="Barlow"/>
              </a:defRPr>
            </a:lvl6pPr>
            <a:lvl7pPr lvl="6" algn="ctr">
              <a:buNone/>
              <a:defRPr b="1" sz="1200">
                <a:solidFill>
                  <a:srgbClr val="FFFFFF"/>
                </a:solidFill>
                <a:latin typeface="Barlow"/>
                <a:ea typeface="Barlow"/>
                <a:cs typeface="Barlow"/>
                <a:sym typeface="Barlow"/>
              </a:defRPr>
            </a:lvl7pPr>
            <a:lvl8pPr lvl="7" algn="ctr">
              <a:buNone/>
              <a:defRPr b="1" sz="1200">
                <a:solidFill>
                  <a:srgbClr val="FFFFFF"/>
                </a:solidFill>
                <a:latin typeface="Barlow"/>
                <a:ea typeface="Barlow"/>
                <a:cs typeface="Barlow"/>
                <a:sym typeface="Barlow"/>
              </a:defRPr>
            </a:lvl8pPr>
            <a:lvl9pPr lvl="8" algn="ctr">
              <a:buNone/>
              <a:defRPr b="1" sz="1200">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public.tableau.com/profile/laura8375#!/vizhome/Shotresultdistribution/Sheet1?publish=yes" TargetMode="Externa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21.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24.png"/><Relationship Id="rId7"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6.gif"/><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jpg"/><Relationship Id="rId4" Type="http://schemas.openxmlformats.org/officeDocument/2006/relationships/image" Target="../media/image1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drive.google.com/file/d/1LflQO2nnuskYZOjicm5ZQJp4mxE4amtZ/view" TargetMode="Externa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drive.google.com/file/d/1yhTu7iQHmM8ZmghVbWgRIfyiLWAQ1wqS/view" TargetMode="External"/><Relationship Id="rId4"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26.jp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7.png"/><Relationship Id="rId4" Type="http://schemas.openxmlformats.org/officeDocument/2006/relationships/image" Target="../media/image27.png"/><Relationship Id="rId5"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ctrTitle"/>
          </p:nvPr>
        </p:nvSpPr>
        <p:spPr>
          <a:xfrm>
            <a:off x="2369275" y="1163300"/>
            <a:ext cx="6459300" cy="165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solidFill>
                  <a:srgbClr val="980000"/>
                </a:solidFill>
              </a:rPr>
              <a:t>Scored!</a:t>
            </a:r>
            <a:r>
              <a:rPr lang="en" sz="3800"/>
              <a:t> </a:t>
            </a:r>
            <a:r>
              <a:rPr lang="en" sz="3800"/>
              <a:t>Maximizing Chances of Victory in Basketball</a:t>
            </a:r>
            <a:endParaRPr sz="3800"/>
          </a:p>
        </p:txBody>
      </p:sp>
      <p:sp>
        <p:nvSpPr>
          <p:cNvPr id="92" name="Google Shape;92;p14"/>
          <p:cNvSpPr txBox="1"/>
          <p:nvPr/>
        </p:nvSpPr>
        <p:spPr>
          <a:xfrm>
            <a:off x="6082550" y="2670375"/>
            <a:ext cx="2654400" cy="12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Barlow"/>
                <a:ea typeface="Barlow"/>
                <a:cs typeface="Barlow"/>
                <a:sym typeface="Barlow"/>
              </a:rPr>
              <a:t>A</a:t>
            </a:r>
            <a:r>
              <a:rPr lang="en" sz="2000">
                <a:solidFill>
                  <a:schemeClr val="lt1"/>
                </a:solidFill>
                <a:latin typeface="Barlow"/>
                <a:ea typeface="Barlow"/>
                <a:cs typeface="Barlow"/>
                <a:sym typeface="Barlow"/>
              </a:rPr>
              <a:t>nnan (Aruba) Chen</a:t>
            </a:r>
            <a:endParaRPr sz="2000">
              <a:solidFill>
                <a:schemeClr val="lt1"/>
              </a:solidFill>
              <a:latin typeface="Barlow"/>
              <a:ea typeface="Barlow"/>
              <a:cs typeface="Barlow"/>
              <a:sym typeface="Barlow"/>
            </a:endParaRPr>
          </a:p>
          <a:p>
            <a:pPr indent="0" lvl="0" marL="0" rtl="0" algn="l">
              <a:spcBef>
                <a:spcPts val="0"/>
              </a:spcBef>
              <a:spcAft>
                <a:spcPts val="0"/>
              </a:spcAft>
              <a:buNone/>
            </a:pPr>
            <a:r>
              <a:rPr lang="en" sz="2000">
                <a:solidFill>
                  <a:schemeClr val="lt1"/>
                </a:solidFill>
                <a:latin typeface="Barlow"/>
                <a:ea typeface="Barlow"/>
                <a:cs typeface="Barlow"/>
                <a:sym typeface="Barlow"/>
              </a:rPr>
              <a:t>Guo Guo (Vannie) Hong</a:t>
            </a:r>
            <a:endParaRPr sz="2000">
              <a:solidFill>
                <a:schemeClr val="lt1"/>
              </a:solidFill>
              <a:latin typeface="Barlow"/>
              <a:ea typeface="Barlow"/>
              <a:cs typeface="Barlow"/>
              <a:sym typeface="Barlow"/>
            </a:endParaRPr>
          </a:p>
          <a:p>
            <a:pPr indent="0" lvl="0" marL="0" rtl="0" algn="l">
              <a:spcBef>
                <a:spcPts val="0"/>
              </a:spcBef>
              <a:spcAft>
                <a:spcPts val="0"/>
              </a:spcAft>
              <a:buNone/>
            </a:pPr>
            <a:r>
              <a:rPr lang="en" sz="2000">
                <a:solidFill>
                  <a:schemeClr val="lt1"/>
                </a:solidFill>
                <a:latin typeface="Barlow"/>
                <a:ea typeface="Barlow"/>
                <a:cs typeface="Barlow"/>
                <a:sym typeface="Barlow"/>
              </a:rPr>
              <a:t>Ziyi (Laura) Ma</a:t>
            </a:r>
            <a:endParaRPr sz="2000">
              <a:solidFill>
                <a:schemeClr val="lt1"/>
              </a:solidFill>
              <a:latin typeface="Barlow"/>
              <a:ea typeface="Barlow"/>
              <a:cs typeface="Barlow"/>
              <a:sym typeface="Barlow"/>
            </a:endParaRPr>
          </a:p>
        </p:txBody>
      </p:sp>
      <p:pic>
        <p:nvPicPr>
          <p:cNvPr id="93" name="Google Shape;93;p14"/>
          <p:cNvPicPr preferRelativeResize="0"/>
          <p:nvPr/>
        </p:nvPicPr>
        <p:blipFill rotWithShape="1">
          <a:blip r:embed="rId3">
            <a:alphaModFix/>
          </a:blip>
          <a:srcRect b="21628" l="15922" r="15915" t="17735"/>
          <a:stretch/>
        </p:blipFill>
        <p:spPr>
          <a:xfrm>
            <a:off x="7466550" y="4248150"/>
            <a:ext cx="1677450" cy="895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3"/>
          <p:cNvSpPr txBox="1"/>
          <p:nvPr>
            <p:ph idx="1" type="body"/>
          </p:nvPr>
        </p:nvSpPr>
        <p:spPr>
          <a:xfrm>
            <a:off x="4974000" y="1349025"/>
            <a:ext cx="3776400" cy="30072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rgbClr val="FFFFFF"/>
                </a:solidFill>
              </a:rPr>
              <a:t>We used: </a:t>
            </a:r>
            <a:endParaRPr sz="2400">
              <a:solidFill>
                <a:srgbClr val="FFFFFF"/>
              </a:solidFill>
            </a:endParaRPr>
          </a:p>
          <a:p>
            <a:pPr indent="-381000" lvl="0" marL="457200" rtl="0" algn="l">
              <a:spcBef>
                <a:spcPts val="600"/>
              </a:spcBef>
              <a:spcAft>
                <a:spcPts val="0"/>
              </a:spcAft>
              <a:buClr>
                <a:srgbClr val="FFFFFF"/>
              </a:buClr>
              <a:buSzPts val="2400"/>
              <a:buChar char="▪"/>
            </a:pPr>
            <a:r>
              <a:rPr lang="en" sz="2400">
                <a:solidFill>
                  <a:srgbClr val="FFFFFF"/>
                </a:solidFill>
              </a:rPr>
              <a:t>Box plot </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Violin plot </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Distribution plot</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Bar plot</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Facet grid</a:t>
            </a:r>
            <a:endParaRPr sz="2400">
              <a:solidFill>
                <a:srgbClr val="FFFFFF"/>
              </a:solidFill>
            </a:endParaRPr>
          </a:p>
          <a:p>
            <a:pPr indent="-381000" lvl="0" marL="457200" rtl="0" algn="l">
              <a:spcBef>
                <a:spcPts val="0"/>
              </a:spcBef>
              <a:spcAft>
                <a:spcPts val="0"/>
              </a:spcAft>
              <a:buClr>
                <a:srgbClr val="FFFFFF"/>
              </a:buClr>
              <a:buSzPts val="2400"/>
              <a:buChar char="▪"/>
            </a:pPr>
            <a:r>
              <a:rPr lang="en" sz="2400">
                <a:solidFill>
                  <a:srgbClr val="FFFFFF"/>
                </a:solidFill>
              </a:rPr>
              <a:t>Tableau</a:t>
            </a:r>
            <a:endParaRPr sz="2400">
              <a:solidFill>
                <a:srgbClr val="FFFFFF"/>
              </a:solidFill>
            </a:endParaRPr>
          </a:p>
        </p:txBody>
      </p:sp>
      <p:sp>
        <p:nvSpPr>
          <p:cNvPr id="170" name="Google Shape;170;p2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71" name="Google Shape;171;p23"/>
          <p:cNvSpPr txBox="1"/>
          <p:nvPr>
            <p:ph type="title"/>
          </p:nvPr>
        </p:nvSpPr>
        <p:spPr>
          <a:xfrm>
            <a:off x="4483099" y="393475"/>
            <a:ext cx="34608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1 Methods  Employed </a:t>
            </a:r>
            <a:endParaRPr/>
          </a:p>
        </p:txBody>
      </p:sp>
      <p:sp>
        <p:nvSpPr>
          <p:cNvPr id="172" name="Google Shape;172;p23"/>
          <p:cNvSpPr/>
          <p:nvPr/>
        </p:nvSpPr>
        <p:spPr>
          <a:xfrm>
            <a:off x="8232466" y="591480"/>
            <a:ext cx="237044" cy="410683"/>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76" name="Shape 176"/>
        <p:cNvGrpSpPr/>
        <p:nvPr/>
      </p:nvGrpSpPr>
      <p:grpSpPr>
        <a:xfrm>
          <a:off x="0" y="0"/>
          <a:ext cx="0" cy="0"/>
          <a:chOff x="0" y="0"/>
          <a:chExt cx="0" cy="0"/>
        </a:xfrm>
      </p:grpSpPr>
      <p:sp>
        <p:nvSpPr>
          <p:cNvPr id="177" name="Google Shape;177;p24"/>
          <p:cNvSpPr txBox="1"/>
          <p:nvPr>
            <p:ph idx="2" type="body"/>
          </p:nvPr>
        </p:nvSpPr>
        <p:spPr>
          <a:xfrm>
            <a:off x="5268000" y="1379625"/>
            <a:ext cx="3482400" cy="29766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rPr>
              <a:t>Observation: </a:t>
            </a:r>
            <a:endParaRPr b="1">
              <a:solidFill>
                <a:srgbClr val="FFFFFF"/>
              </a:solidFill>
            </a:endParaRPr>
          </a:p>
          <a:p>
            <a:pPr indent="0" lvl="0" marL="0" rtl="0" algn="l">
              <a:spcBef>
                <a:spcPts val="600"/>
              </a:spcBef>
              <a:spcAft>
                <a:spcPts val="0"/>
              </a:spcAft>
              <a:buNone/>
            </a:pPr>
            <a:r>
              <a:rPr b="1" lang="en">
                <a:solidFill>
                  <a:srgbClr val="FFB000"/>
                </a:solidFill>
              </a:rPr>
              <a:t>C (Center):</a:t>
            </a:r>
            <a:r>
              <a:rPr lang="en">
                <a:solidFill>
                  <a:srgbClr val="FFFFFF"/>
                </a:solidFill>
              </a:rPr>
              <a:t> Highest height average: last defense line</a:t>
            </a:r>
            <a:endParaRPr>
              <a:solidFill>
                <a:srgbClr val="FFFFFF"/>
              </a:solidFill>
            </a:endParaRPr>
          </a:p>
          <a:p>
            <a:pPr indent="0" lvl="0" marL="0" rtl="0" algn="l">
              <a:spcBef>
                <a:spcPts val="600"/>
              </a:spcBef>
              <a:spcAft>
                <a:spcPts val="0"/>
              </a:spcAft>
              <a:buNone/>
            </a:pPr>
            <a:r>
              <a:t/>
            </a:r>
            <a:endParaRPr>
              <a:solidFill>
                <a:srgbClr val="FFFFFF"/>
              </a:solidFill>
            </a:endParaRPr>
          </a:p>
          <a:p>
            <a:pPr indent="0" lvl="0" marL="0" rtl="0" algn="l">
              <a:spcBef>
                <a:spcPts val="600"/>
              </a:spcBef>
              <a:spcAft>
                <a:spcPts val="0"/>
              </a:spcAft>
              <a:buNone/>
            </a:pPr>
            <a:r>
              <a:rPr b="1" lang="en">
                <a:solidFill>
                  <a:srgbClr val="FFB000"/>
                </a:solidFill>
              </a:rPr>
              <a:t>PG (point guard):</a:t>
            </a:r>
            <a:r>
              <a:rPr lang="en">
                <a:solidFill>
                  <a:srgbClr val="FFFFFF"/>
                </a:solidFill>
              </a:rPr>
              <a:t> lowest height average: control the ball</a:t>
            </a:r>
            <a:endParaRPr>
              <a:solidFill>
                <a:srgbClr val="FFFFFF"/>
              </a:solidFill>
            </a:endParaRPr>
          </a:p>
          <a:p>
            <a:pPr indent="0" lvl="0" marL="0" rtl="0" algn="l">
              <a:spcBef>
                <a:spcPts val="600"/>
              </a:spcBef>
              <a:spcAft>
                <a:spcPts val="0"/>
              </a:spcAft>
              <a:buNone/>
            </a:pPr>
            <a:r>
              <a:t/>
            </a:r>
            <a:endParaRPr/>
          </a:p>
        </p:txBody>
      </p:sp>
      <p:sp>
        <p:nvSpPr>
          <p:cNvPr id="178" name="Google Shape;178;p2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79" name="Google Shape;179;p24"/>
          <p:cNvGrpSpPr/>
          <p:nvPr/>
        </p:nvGrpSpPr>
        <p:grpSpPr>
          <a:xfrm>
            <a:off x="8247163" y="629034"/>
            <a:ext cx="205851" cy="335576"/>
            <a:chOff x="6730350" y="2315900"/>
            <a:chExt cx="257700" cy="420100"/>
          </a:xfrm>
        </p:grpSpPr>
        <p:sp>
          <p:nvSpPr>
            <p:cNvPr id="180" name="Google Shape;180;p24"/>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2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a:t>
            </a:r>
            <a:r>
              <a:rPr lang="en"/>
              <a:t>.2 </a:t>
            </a:r>
            <a:r>
              <a:rPr lang="en">
                <a:solidFill>
                  <a:schemeClr val="lt1"/>
                </a:solidFill>
              </a:rPr>
              <a:t>Box Plot</a:t>
            </a:r>
            <a:endParaRPr/>
          </a:p>
        </p:txBody>
      </p:sp>
      <p:pic>
        <p:nvPicPr>
          <p:cNvPr id="186" name="Google Shape;186;p24"/>
          <p:cNvPicPr preferRelativeResize="0"/>
          <p:nvPr/>
        </p:nvPicPr>
        <p:blipFill rotWithShape="1">
          <a:blip r:embed="rId3">
            <a:alphaModFix/>
          </a:blip>
          <a:srcRect b="0" l="0" r="28754" t="0"/>
          <a:stretch/>
        </p:blipFill>
        <p:spPr>
          <a:xfrm>
            <a:off x="1415750" y="1457400"/>
            <a:ext cx="3536025" cy="2976675"/>
          </a:xfrm>
          <a:prstGeom prst="rect">
            <a:avLst/>
          </a:prstGeom>
          <a:noFill/>
          <a:ln>
            <a:noFill/>
          </a:ln>
        </p:spPr>
      </p:pic>
      <p:sp>
        <p:nvSpPr>
          <p:cNvPr id="187" name="Google Shape;187;p24"/>
          <p:cNvSpPr txBox="1"/>
          <p:nvPr/>
        </p:nvSpPr>
        <p:spPr>
          <a:xfrm>
            <a:off x="-73450" y="3161700"/>
            <a:ext cx="1344900" cy="19818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PG: Point Guard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SG: Shooting Guard</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PF: Power Forward</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SF: Small Forward</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C: Center</a:t>
            </a:r>
            <a:endParaRPr>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91" name="Shape 191"/>
        <p:cNvGrpSpPr/>
        <p:nvPr/>
      </p:nvGrpSpPr>
      <p:grpSpPr>
        <a:xfrm>
          <a:off x="0" y="0"/>
          <a:ext cx="0" cy="0"/>
          <a:chOff x="0" y="0"/>
          <a:chExt cx="0" cy="0"/>
        </a:xfrm>
      </p:grpSpPr>
      <p:sp>
        <p:nvSpPr>
          <p:cNvPr id="192" name="Google Shape;192;p25"/>
          <p:cNvSpPr txBox="1"/>
          <p:nvPr>
            <p:ph idx="2" type="body"/>
          </p:nvPr>
        </p:nvSpPr>
        <p:spPr>
          <a:xfrm>
            <a:off x="5844425" y="1763025"/>
            <a:ext cx="3299400" cy="25932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rPr>
              <a:t>Observation: </a:t>
            </a:r>
            <a:endParaRPr b="1">
              <a:solidFill>
                <a:srgbClr val="FFFFFF"/>
              </a:solidFill>
            </a:endParaRPr>
          </a:p>
          <a:p>
            <a:pPr indent="0" lvl="0" marL="0" rtl="0" algn="l">
              <a:spcBef>
                <a:spcPts val="600"/>
              </a:spcBef>
              <a:spcAft>
                <a:spcPts val="0"/>
              </a:spcAft>
              <a:buNone/>
            </a:pPr>
            <a:r>
              <a:rPr lang="en">
                <a:solidFill>
                  <a:srgbClr val="FFFFFF"/>
                </a:solidFill>
              </a:rPr>
              <a:t>Shot distance converge on two extremes: whether </a:t>
            </a:r>
            <a:r>
              <a:rPr b="1" lang="en">
                <a:solidFill>
                  <a:srgbClr val="FFB000"/>
                </a:solidFill>
              </a:rPr>
              <a:t>close </a:t>
            </a:r>
            <a:r>
              <a:rPr lang="en">
                <a:solidFill>
                  <a:srgbClr val="FFFFFF"/>
                </a:solidFill>
              </a:rPr>
              <a:t>or </a:t>
            </a:r>
            <a:r>
              <a:rPr b="1" lang="en">
                <a:solidFill>
                  <a:srgbClr val="FFB000"/>
                </a:solidFill>
              </a:rPr>
              <a:t>far</a:t>
            </a:r>
            <a:r>
              <a:rPr lang="en">
                <a:solidFill>
                  <a:srgbClr val="FFFFFF"/>
                </a:solidFill>
              </a:rPr>
              <a:t> (whether close to the basket, or 3 points) </a:t>
            </a:r>
            <a:endParaRPr/>
          </a:p>
        </p:txBody>
      </p:sp>
      <p:sp>
        <p:nvSpPr>
          <p:cNvPr id="193" name="Google Shape;193;p2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94" name="Google Shape;194;p25"/>
          <p:cNvGrpSpPr/>
          <p:nvPr/>
        </p:nvGrpSpPr>
        <p:grpSpPr>
          <a:xfrm>
            <a:off x="8247163" y="629034"/>
            <a:ext cx="205851" cy="335576"/>
            <a:chOff x="6730350" y="2315900"/>
            <a:chExt cx="257700" cy="420100"/>
          </a:xfrm>
        </p:grpSpPr>
        <p:sp>
          <p:nvSpPr>
            <p:cNvPr id="195" name="Google Shape;195;p2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 Violin</a:t>
            </a:r>
            <a:r>
              <a:rPr lang="en" sz="2000">
                <a:solidFill>
                  <a:schemeClr val="lt1"/>
                </a:solidFill>
              </a:rPr>
              <a:t> </a:t>
            </a:r>
            <a:r>
              <a:rPr lang="en">
                <a:solidFill>
                  <a:schemeClr val="lt1"/>
                </a:solidFill>
              </a:rPr>
              <a:t>Plot</a:t>
            </a:r>
            <a:endParaRPr/>
          </a:p>
        </p:txBody>
      </p:sp>
      <p:pic>
        <p:nvPicPr>
          <p:cNvPr id="201" name="Google Shape;201;p25"/>
          <p:cNvPicPr preferRelativeResize="0"/>
          <p:nvPr/>
        </p:nvPicPr>
        <p:blipFill>
          <a:blip r:embed="rId3">
            <a:alphaModFix/>
          </a:blip>
          <a:stretch>
            <a:fillRect/>
          </a:stretch>
        </p:blipFill>
        <p:spPr>
          <a:xfrm>
            <a:off x="1260100" y="1649400"/>
            <a:ext cx="4584325" cy="3039900"/>
          </a:xfrm>
          <a:prstGeom prst="rect">
            <a:avLst/>
          </a:prstGeom>
          <a:noFill/>
          <a:ln>
            <a:noFill/>
          </a:ln>
        </p:spPr>
      </p:pic>
      <p:pic>
        <p:nvPicPr>
          <p:cNvPr id="202" name="Google Shape;202;p25"/>
          <p:cNvPicPr preferRelativeResize="0"/>
          <p:nvPr/>
        </p:nvPicPr>
        <p:blipFill>
          <a:blip r:embed="rId4">
            <a:alphaModFix/>
          </a:blip>
          <a:stretch>
            <a:fillRect/>
          </a:stretch>
        </p:blipFill>
        <p:spPr>
          <a:xfrm>
            <a:off x="1305925" y="1256988"/>
            <a:ext cx="6116617" cy="33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06" name="Shape 206"/>
        <p:cNvGrpSpPr/>
        <p:nvPr/>
      </p:nvGrpSpPr>
      <p:grpSpPr>
        <a:xfrm>
          <a:off x="0" y="0"/>
          <a:ext cx="0" cy="0"/>
          <a:chOff x="0" y="0"/>
          <a:chExt cx="0" cy="0"/>
        </a:xfrm>
      </p:grpSpPr>
      <p:sp>
        <p:nvSpPr>
          <p:cNvPr id="207" name="Google Shape;207;p26"/>
          <p:cNvSpPr txBox="1"/>
          <p:nvPr>
            <p:ph idx="2" type="body"/>
          </p:nvPr>
        </p:nvSpPr>
        <p:spPr>
          <a:xfrm>
            <a:off x="5469700" y="1640250"/>
            <a:ext cx="3482400" cy="25050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rPr>
              <a:t>Observation: </a:t>
            </a:r>
            <a:endParaRPr b="1">
              <a:solidFill>
                <a:srgbClr val="FFFFFF"/>
              </a:solidFill>
            </a:endParaRPr>
          </a:p>
          <a:p>
            <a:pPr indent="0" lvl="0" marL="0" rtl="0" algn="l">
              <a:spcBef>
                <a:spcPts val="600"/>
              </a:spcBef>
              <a:spcAft>
                <a:spcPts val="0"/>
              </a:spcAft>
              <a:buNone/>
            </a:pPr>
            <a:r>
              <a:t/>
            </a:r>
            <a:endParaRPr>
              <a:solidFill>
                <a:srgbClr val="FFFFFF"/>
              </a:solidFill>
            </a:endParaRPr>
          </a:p>
          <a:p>
            <a:pPr indent="0" lvl="0" marL="0" rtl="0" algn="l">
              <a:spcBef>
                <a:spcPts val="600"/>
              </a:spcBef>
              <a:spcAft>
                <a:spcPts val="0"/>
              </a:spcAft>
              <a:buNone/>
            </a:pPr>
            <a:r>
              <a:rPr lang="en">
                <a:solidFill>
                  <a:srgbClr val="FFFFFF"/>
                </a:solidFill>
              </a:rPr>
              <a:t>Shot distance converge on two extremes</a:t>
            </a:r>
            <a:endParaRPr>
              <a:solidFill>
                <a:srgbClr val="FFFFFF"/>
              </a:solidFill>
            </a:endParaRPr>
          </a:p>
        </p:txBody>
      </p:sp>
      <p:sp>
        <p:nvSpPr>
          <p:cNvPr id="208" name="Google Shape;208;p2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09" name="Google Shape;209;p26"/>
          <p:cNvGrpSpPr/>
          <p:nvPr/>
        </p:nvGrpSpPr>
        <p:grpSpPr>
          <a:xfrm>
            <a:off x="8247163" y="629034"/>
            <a:ext cx="205851" cy="335576"/>
            <a:chOff x="6730350" y="2315900"/>
            <a:chExt cx="257700" cy="420100"/>
          </a:xfrm>
        </p:grpSpPr>
        <p:sp>
          <p:nvSpPr>
            <p:cNvPr id="210" name="Google Shape;210;p26"/>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2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3.4 Distribution </a:t>
            </a:r>
            <a:r>
              <a:rPr lang="en"/>
              <a:t>Plot</a:t>
            </a:r>
            <a:endParaRPr/>
          </a:p>
        </p:txBody>
      </p:sp>
      <p:pic>
        <p:nvPicPr>
          <p:cNvPr id="216" name="Google Shape;216;p26"/>
          <p:cNvPicPr preferRelativeResize="0"/>
          <p:nvPr/>
        </p:nvPicPr>
        <p:blipFill>
          <a:blip r:embed="rId3">
            <a:alphaModFix/>
          </a:blip>
          <a:stretch>
            <a:fillRect/>
          </a:stretch>
        </p:blipFill>
        <p:spPr>
          <a:xfrm>
            <a:off x="1408950" y="1709263"/>
            <a:ext cx="3810000" cy="2505075"/>
          </a:xfrm>
          <a:prstGeom prst="rect">
            <a:avLst/>
          </a:prstGeom>
          <a:noFill/>
          <a:ln>
            <a:noFill/>
          </a:ln>
        </p:spPr>
      </p:pic>
      <p:pic>
        <p:nvPicPr>
          <p:cNvPr id="217" name="Google Shape;217;p26"/>
          <p:cNvPicPr preferRelativeResize="0"/>
          <p:nvPr/>
        </p:nvPicPr>
        <p:blipFill>
          <a:blip r:embed="rId4">
            <a:alphaModFix/>
          </a:blip>
          <a:stretch>
            <a:fillRect/>
          </a:stretch>
        </p:blipFill>
        <p:spPr>
          <a:xfrm>
            <a:off x="1686450" y="1404475"/>
            <a:ext cx="2771775" cy="304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21" name="Shape 221"/>
        <p:cNvGrpSpPr/>
        <p:nvPr/>
      </p:nvGrpSpPr>
      <p:grpSpPr>
        <a:xfrm>
          <a:off x="0" y="0"/>
          <a:ext cx="0" cy="0"/>
          <a:chOff x="0" y="0"/>
          <a:chExt cx="0" cy="0"/>
        </a:xfrm>
      </p:grpSpPr>
      <p:sp>
        <p:nvSpPr>
          <p:cNvPr id="222" name="Google Shape;222;p27"/>
          <p:cNvSpPr txBox="1"/>
          <p:nvPr>
            <p:ph idx="2" type="body"/>
          </p:nvPr>
        </p:nvSpPr>
        <p:spPr>
          <a:xfrm>
            <a:off x="5561325" y="1458438"/>
            <a:ext cx="3482400" cy="23238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rPr>
              <a:t>Observation: </a:t>
            </a:r>
            <a:endParaRPr b="1">
              <a:solidFill>
                <a:srgbClr val="FFFFFF"/>
              </a:solidFill>
            </a:endParaRPr>
          </a:p>
          <a:p>
            <a:pPr indent="0" lvl="0" marL="0" rtl="0" algn="l">
              <a:spcBef>
                <a:spcPts val="600"/>
              </a:spcBef>
              <a:spcAft>
                <a:spcPts val="0"/>
              </a:spcAft>
              <a:buNone/>
            </a:pPr>
            <a:r>
              <a:rPr lang="en">
                <a:solidFill>
                  <a:srgbClr val="FFFFFF"/>
                </a:solidFill>
              </a:rPr>
              <a:t>Which </a:t>
            </a:r>
            <a:r>
              <a:rPr b="1" lang="en">
                <a:solidFill>
                  <a:srgbClr val="FFB000"/>
                </a:solidFill>
              </a:rPr>
              <a:t>defender is the best</a:t>
            </a:r>
            <a:r>
              <a:rPr lang="en">
                <a:solidFill>
                  <a:srgbClr val="FFFFFF"/>
                </a:solidFill>
              </a:rPr>
              <a:t> in this season</a:t>
            </a:r>
            <a:endParaRPr>
              <a:solidFill>
                <a:srgbClr val="FFFFFF"/>
              </a:solidFill>
            </a:endParaRPr>
          </a:p>
          <a:p>
            <a:pPr indent="-368300" lvl="0" marL="457200" rtl="0" algn="l">
              <a:spcBef>
                <a:spcPts val="600"/>
              </a:spcBef>
              <a:spcAft>
                <a:spcPts val="0"/>
              </a:spcAft>
              <a:buClr>
                <a:srgbClr val="FFFFFF"/>
              </a:buClr>
              <a:buSzPts val="2200"/>
              <a:buChar char="▪"/>
            </a:pPr>
            <a:r>
              <a:rPr lang="en">
                <a:solidFill>
                  <a:srgbClr val="FFFFFF"/>
                </a:solidFill>
              </a:rPr>
              <a:t>i.e. most effective when faced with an offence</a:t>
            </a:r>
            <a:endParaRPr>
              <a:solidFill>
                <a:srgbClr val="FFFFFF"/>
              </a:solidFill>
            </a:endParaRPr>
          </a:p>
        </p:txBody>
      </p:sp>
      <p:sp>
        <p:nvSpPr>
          <p:cNvPr id="223" name="Google Shape;223;p2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24" name="Google Shape;224;p27"/>
          <p:cNvGrpSpPr/>
          <p:nvPr/>
        </p:nvGrpSpPr>
        <p:grpSpPr>
          <a:xfrm>
            <a:off x="8247163" y="629034"/>
            <a:ext cx="205851" cy="335576"/>
            <a:chOff x="6730350" y="2315900"/>
            <a:chExt cx="257700" cy="420100"/>
          </a:xfrm>
        </p:grpSpPr>
        <p:sp>
          <p:nvSpPr>
            <p:cNvPr id="225" name="Google Shape;225;p27"/>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 Bar </a:t>
            </a:r>
            <a:r>
              <a:rPr lang="en">
                <a:solidFill>
                  <a:schemeClr val="lt1"/>
                </a:solidFill>
              </a:rPr>
              <a:t>Plot</a:t>
            </a:r>
            <a:endParaRPr/>
          </a:p>
        </p:txBody>
      </p:sp>
      <p:pic>
        <p:nvPicPr>
          <p:cNvPr id="231" name="Google Shape;231;p27"/>
          <p:cNvPicPr preferRelativeResize="0"/>
          <p:nvPr/>
        </p:nvPicPr>
        <p:blipFill>
          <a:blip r:embed="rId3">
            <a:alphaModFix/>
          </a:blip>
          <a:stretch>
            <a:fillRect/>
          </a:stretch>
        </p:blipFill>
        <p:spPr>
          <a:xfrm>
            <a:off x="989325" y="1363025"/>
            <a:ext cx="4572000" cy="2514600"/>
          </a:xfrm>
          <a:prstGeom prst="rect">
            <a:avLst/>
          </a:prstGeom>
          <a:noFill/>
          <a:ln>
            <a:noFill/>
          </a:ln>
        </p:spPr>
      </p:pic>
      <p:pic>
        <p:nvPicPr>
          <p:cNvPr id="232" name="Google Shape;232;p27"/>
          <p:cNvPicPr preferRelativeResize="0"/>
          <p:nvPr/>
        </p:nvPicPr>
        <p:blipFill>
          <a:blip r:embed="rId4">
            <a:alphaModFix/>
          </a:blip>
          <a:stretch>
            <a:fillRect/>
          </a:stretch>
        </p:blipFill>
        <p:spPr>
          <a:xfrm>
            <a:off x="1338075" y="4040500"/>
            <a:ext cx="6909100" cy="5138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36" name="Shape 236"/>
        <p:cNvGrpSpPr/>
        <p:nvPr/>
      </p:nvGrpSpPr>
      <p:grpSpPr>
        <a:xfrm>
          <a:off x="0" y="0"/>
          <a:ext cx="0" cy="0"/>
          <a:chOff x="0" y="0"/>
          <a:chExt cx="0" cy="0"/>
        </a:xfrm>
      </p:grpSpPr>
      <p:sp>
        <p:nvSpPr>
          <p:cNvPr id="237" name="Google Shape;237;p28"/>
          <p:cNvSpPr txBox="1"/>
          <p:nvPr>
            <p:ph idx="2" type="body"/>
          </p:nvPr>
        </p:nvSpPr>
        <p:spPr>
          <a:xfrm>
            <a:off x="5561325" y="1479013"/>
            <a:ext cx="3482400" cy="28284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rPr>
              <a:t>Observation: </a:t>
            </a:r>
            <a:endParaRPr b="1">
              <a:solidFill>
                <a:srgbClr val="FFFFFF"/>
              </a:solidFill>
            </a:endParaRPr>
          </a:p>
          <a:p>
            <a:pPr indent="0" lvl="0" marL="0" rtl="0" algn="l">
              <a:spcBef>
                <a:spcPts val="600"/>
              </a:spcBef>
              <a:spcAft>
                <a:spcPts val="0"/>
              </a:spcAft>
              <a:buNone/>
            </a:pPr>
            <a:r>
              <a:rPr b="1" lang="en">
                <a:solidFill>
                  <a:srgbClr val="FFB000"/>
                </a:solidFill>
              </a:rPr>
              <a:t>More</a:t>
            </a:r>
            <a:r>
              <a:rPr lang="en">
                <a:solidFill>
                  <a:srgbClr val="FFFFFF"/>
                </a:solidFill>
              </a:rPr>
              <a:t> 2-point shots</a:t>
            </a:r>
            <a:endParaRPr>
              <a:solidFill>
                <a:srgbClr val="FFFFFF"/>
              </a:solidFill>
            </a:endParaRPr>
          </a:p>
          <a:p>
            <a:pPr indent="0" lvl="0" marL="0" rtl="0" algn="l">
              <a:spcBef>
                <a:spcPts val="600"/>
              </a:spcBef>
              <a:spcAft>
                <a:spcPts val="0"/>
              </a:spcAft>
              <a:buNone/>
            </a:pPr>
            <a:r>
              <a:t/>
            </a:r>
            <a:endParaRPr>
              <a:solidFill>
                <a:srgbClr val="FFFFFF"/>
              </a:solidFill>
            </a:endParaRPr>
          </a:p>
          <a:p>
            <a:pPr indent="0" lvl="0" marL="0" rtl="0" algn="l">
              <a:spcBef>
                <a:spcPts val="600"/>
              </a:spcBef>
              <a:spcAft>
                <a:spcPts val="0"/>
              </a:spcAft>
              <a:buNone/>
            </a:pPr>
            <a:r>
              <a:rPr lang="en">
                <a:solidFill>
                  <a:srgbClr val="FFFFFF"/>
                </a:solidFill>
              </a:rPr>
              <a:t>Defenders for 2-point goals are usually </a:t>
            </a:r>
            <a:r>
              <a:rPr b="1" lang="en">
                <a:solidFill>
                  <a:srgbClr val="FFB000"/>
                </a:solidFill>
              </a:rPr>
              <a:t>closer</a:t>
            </a:r>
            <a:endParaRPr b="1">
              <a:solidFill>
                <a:srgbClr val="FFB000"/>
              </a:solidFill>
            </a:endParaRPr>
          </a:p>
        </p:txBody>
      </p:sp>
      <p:sp>
        <p:nvSpPr>
          <p:cNvPr id="238" name="Google Shape;238;p2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39" name="Google Shape;239;p28"/>
          <p:cNvGrpSpPr/>
          <p:nvPr/>
        </p:nvGrpSpPr>
        <p:grpSpPr>
          <a:xfrm>
            <a:off x="8247163" y="629034"/>
            <a:ext cx="205851" cy="335576"/>
            <a:chOff x="6730350" y="2315900"/>
            <a:chExt cx="257700" cy="420100"/>
          </a:xfrm>
        </p:grpSpPr>
        <p:sp>
          <p:nvSpPr>
            <p:cNvPr id="240" name="Google Shape;240;p2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3.6 Facet Grid</a:t>
            </a:r>
            <a:endParaRPr/>
          </a:p>
        </p:txBody>
      </p:sp>
      <p:pic>
        <p:nvPicPr>
          <p:cNvPr id="246" name="Google Shape;246;p28"/>
          <p:cNvPicPr preferRelativeResize="0"/>
          <p:nvPr/>
        </p:nvPicPr>
        <p:blipFill rotWithShape="1">
          <a:blip r:embed="rId3">
            <a:alphaModFix/>
          </a:blip>
          <a:srcRect b="0" l="0" r="35417" t="22178"/>
          <a:stretch/>
        </p:blipFill>
        <p:spPr>
          <a:xfrm>
            <a:off x="1444050" y="1466350"/>
            <a:ext cx="4170925" cy="3068050"/>
          </a:xfrm>
          <a:prstGeom prst="rect">
            <a:avLst/>
          </a:prstGeom>
          <a:noFill/>
          <a:ln>
            <a:noFill/>
          </a:ln>
        </p:spPr>
      </p:pic>
      <p:pic>
        <p:nvPicPr>
          <p:cNvPr id="247" name="Google Shape;247;p28"/>
          <p:cNvPicPr preferRelativeResize="0"/>
          <p:nvPr/>
        </p:nvPicPr>
        <p:blipFill>
          <a:blip r:embed="rId4">
            <a:alphaModFix/>
          </a:blip>
          <a:stretch>
            <a:fillRect/>
          </a:stretch>
        </p:blipFill>
        <p:spPr>
          <a:xfrm>
            <a:off x="1641300" y="4586250"/>
            <a:ext cx="5730106" cy="55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51" name="Shape 251"/>
        <p:cNvGrpSpPr/>
        <p:nvPr/>
      </p:nvGrpSpPr>
      <p:grpSpPr>
        <a:xfrm>
          <a:off x="0" y="0"/>
          <a:ext cx="0" cy="0"/>
          <a:chOff x="0" y="0"/>
          <a:chExt cx="0" cy="0"/>
        </a:xfrm>
      </p:grpSpPr>
      <p:sp>
        <p:nvSpPr>
          <p:cNvPr id="252" name="Google Shape;252;p29"/>
          <p:cNvSpPr txBox="1"/>
          <p:nvPr>
            <p:ph idx="2" type="body"/>
          </p:nvPr>
        </p:nvSpPr>
        <p:spPr>
          <a:xfrm>
            <a:off x="1341025" y="1367325"/>
            <a:ext cx="2685900" cy="34440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rPr>
              <a:t>Observation: </a:t>
            </a:r>
            <a:endParaRPr b="1">
              <a:solidFill>
                <a:srgbClr val="FFFFFF"/>
              </a:solidFill>
            </a:endParaRPr>
          </a:p>
          <a:p>
            <a:pPr indent="0" lvl="0" marL="0" rtl="0" algn="l">
              <a:spcBef>
                <a:spcPts val="600"/>
              </a:spcBef>
              <a:spcAft>
                <a:spcPts val="0"/>
              </a:spcAft>
              <a:buNone/>
            </a:pPr>
            <a:r>
              <a:rPr lang="en">
                <a:solidFill>
                  <a:srgbClr val="FFFFFF"/>
                </a:solidFill>
              </a:rPr>
              <a:t>More Field Goal Made in certain shot distance</a:t>
            </a:r>
            <a:endParaRPr>
              <a:solidFill>
                <a:srgbClr val="FFFFFF"/>
              </a:solidFill>
            </a:endParaRPr>
          </a:p>
          <a:p>
            <a:pPr indent="0" lvl="0" marL="0" rtl="0" algn="l">
              <a:spcBef>
                <a:spcPts val="600"/>
              </a:spcBef>
              <a:spcAft>
                <a:spcPts val="0"/>
              </a:spcAft>
              <a:buNone/>
            </a:pPr>
            <a:r>
              <a:t/>
            </a:r>
            <a:endParaRPr>
              <a:solidFill>
                <a:srgbClr val="FFFFFF"/>
              </a:solidFill>
            </a:endParaRPr>
          </a:p>
          <a:p>
            <a:pPr indent="0" lvl="0" marL="0" rtl="0" algn="l">
              <a:spcBef>
                <a:spcPts val="600"/>
              </a:spcBef>
              <a:spcAft>
                <a:spcPts val="0"/>
              </a:spcAft>
              <a:buNone/>
            </a:pPr>
            <a:r>
              <a:rPr lang="en">
                <a:solidFill>
                  <a:srgbClr val="FFFFFF"/>
                </a:solidFill>
              </a:rPr>
              <a:t>Some outliers like a shot made </a:t>
            </a:r>
            <a:r>
              <a:rPr b="1" lang="en">
                <a:solidFill>
                  <a:srgbClr val="FFB000"/>
                </a:solidFill>
              </a:rPr>
              <a:t>14.4 meters</a:t>
            </a:r>
            <a:r>
              <a:rPr lang="en">
                <a:solidFill>
                  <a:srgbClr val="FFFFFF"/>
                </a:solidFill>
              </a:rPr>
              <a:t> from the basket (John Wall)</a:t>
            </a:r>
            <a:endParaRPr>
              <a:solidFill>
                <a:srgbClr val="FFFFFF"/>
              </a:solidFill>
            </a:endParaRPr>
          </a:p>
        </p:txBody>
      </p:sp>
      <p:sp>
        <p:nvSpPr>
          <p:cNvPr id="253" name="Google Shape;253;p2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54" name="Google Shape;254;p29"/>
          <p:cNvGrpSpPr/>
          <p:nvPr/>
        </p:nvGrpSpPr>
        <p:grpSpPr>
          <a:xfrm>
            <a:off x="8247163" y="629034"/>
            <a:ext cx="205851" cy="335576"/>
            <a:chOff x="6730350" y="2315900"/>
            <a:chExt cx="257700" cy="420100"/>
          </a:xfrm>
        </p:grpSpPr>
        <p:sp>
          <p:nvSpPr>
            <p:cNvPr id="255" name="Google Shape;255;p29"/>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9"/>
          <p:cNvSpPr txBox="1"/>
          <p:nvPr>
            <p:ph type="title"/>
          </p:nvPr>
        </p:nvSpPr>
        <p:spPr>
          <a:xfrm>
            <a:off x="1134575" y="393463"/>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3.7 </a:t>
            </a:r>
            <a:r>
              <a:rPr lang="en" u="sng">
                <a:solidFill>
                  <a:schemeClr val="hlink"/>
                </a:solidFill>
                <a:hlinkClick r:id="rId3"/>
              </a:rPr>
              <a:t>Tableau</a:t>
            </a:r>
            <a:endParaRPr/>
          </a:p>
        </p:txBody>
      </p:sp>
      <p:pic>
        <p:nvPicPr>
          <p:cNvPr id="261" name="Google Shape;261;p29"/>
          <p:cNvPicPr preferRelativeResize="0"/>
          <p:nvPr/>
        </p:nvPicPr>
        <p:blipFill>
          <a:blip r:embed="rId4">
            <a:alphaModFix/>
          </a:blip>
          <a:stretch>
            <a:fillRect/>
          </a:stretch>
        </p:blipFill>
        <p:spPr>
          <a:xfrm>
            <a:off x="4026925" y="1314616"/>
            <a:ext cx="5117074" cy="30772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0"/>
          <p:cNvSpPr txBox="1"/>
          <p:nvPr>
            <p:ph type="ctrTitle"/>
          </p:nvPr>
        </p:nvSpPr>
        <p:spPr>
          <a:xfrm>
            <a:off x="3172275" y="1891275"/>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a:t>
            </a:r>
            <a:r>
              <a:rPr lang="en"/>
              <a:t>. Modeling &amp; Evaluation</a:t>
            </a:r>
            <a:endParaRPr/>
          </a:p>
        </p:txBody>
      </p:sp>
      <p:pic>
        <p:nvPicPr>
          <p:cNvPr id="267" name="Google Shape;267;p30"/>
          <p:cNvPicPr preferRelativeResize="0"/>
          <p:nvPr/>
        </p:nvPicPr>
        <p:blipFill>
          <a:blip r:embed="rId4">
            <a:alphaModFix/>
          </a:blip>
          <a:stretch>
            <a:fillRect/>
          </a:stretch>
        </p:blipFill>
        <p:spPr>
          <a:xfrm>
            <a:off x="0" y="0"/>
            <a:ext cx="3079325" cy="5143500"/>
          </a:xfrm>
          <a:prstGeom prst="rect">
            <a:avLst/>
          </a:prstGeom>
          <a:noFill/>
          <a:ln>
            <a:noFill/>
          </a:ln>
        </p:spPr>
      </p:pic>
      <p:sp>
        <p:nvSpPr>
          <p:cNvPr id="268" name="Google Shape;268;p30"/>
          <p:cNvSpPr txBox="1"/>
          <p:nvPr>
            <p:ph idx="1" type="subTitle"/>
          </p:nvPr>
        </p:nvSpPr>
        <p:spPr>
          <a:xfrm>
            <a:off x="3718150" y="2687525"/>
            <a:ext cx="50337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Methods: </a:t>
            </a:r>
            <a:r>
              <a:rPr lang="en">
                <a:solidFill>
                  <a:srgbClr val="FFFFFF"/>
                </a:solidFill>
              </a:rPr>
              <a:t>Logistics Regression &amp; Decision Tree</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72" name="Shape 272"/>
        <p:cNvGrpSpPr/>
        <p:nvPr/>
      </p:nvGrpSpPr>
      <p:grpSpPr>
        <a:xfrm>
          <a:off x="0" y="0"/>
          <a:ext cx="0" cy="0"/>
          <a:chOff x="0" y="0"/>
          <a:chExt cx="0" cy="0"/>
        </a:xfrm>
      </p:grpSpPr>
      <p:sp>
        <p:nvSpPr>
          <p:cNvPr id="273" name="Google Shape;273;p3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74" name="Google Shape;274;p31"/>
          <p:cNvGrpSpPr/>
          <p:nvPr/>
        </p:nvGrpSpPr>
        <p:grpSpPr>
          <a:xfrm>
            <a:off x="8247163" y="629034"/>
            <a:ext cx="205851" cy="335576"/>
            <a:chOff x="6730350" y="2315900"/>
            <a:chExt cx="257700" cy="420100"/>
          </a:xfrm>
        </p:grpSpPr>
        <p:sp>
          <p:nvSpPr>
            <p:cNvPr id="275" name="Google Shape;275;p31"/>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4.1 </a:t>
            </a:r>
            <a:r>
              <a:rPr lang="en" sz="2000">
                <a:solidFill>
                  <a:schemeClr val="lt1"/>
                </a:solidFill>
              </a:rPr>
              <a:t> Variable Selection</a:t>
            </a:r>
            <a:r>
              <a:rPr lang="en"/>
              <a:t> </a:t>
            </a:r>
            <a:endParaRPr/>
          </a:p>
        </p:txBody>
      </p:sp>
      <p:pic>
        <p:nvPicPr>
          <p:cNvPr id="281" name="Google Shape;281;p31"/>
          <p:cNvPicPr preferRelativeResize="0"/>
          <p:nvPr/>
        </p:nvPicPr>
        <p:blipFill rotWithShape="1">
          <a:blip r:embed="rId3">
            <a:alphaModFix/>
          </a:blip>
          <a:srcRect b="8105" l="29010" r="28004" t="0"/>
          <a:stretch/>
        </p:blipFill>
        <p:spPr>
          <a:xfrm>
            <a:off x="2228225" y="2990799"/>
            <a:ext cx="1342600" cy="2152699"/>
          </a:xfrm>
          <a:prstGeom prst="rect">
            <a:avLst/>
          </a:prstGeom>
          <a:noFill/>
          <a:ln>
            <a:noFill/>
          </a:ln>
        </p:spPr>
      </p:pic>
      <p:pic>
        <p:nvPicPr>
          <p:cNvPr id="282" name="Google Shape;282;p31"/>
          <p:cNvPicPr preferRelativeResize="0"/>
          <p:nvPr/>
        </p:nvPicPr>
        <p:blipFill rotWithShape="1">
          <a:blip r:embed="rId4">
            <a:alphaModFix/>
          </a:blip>
          <a:srcRect b="66402" l="29137" r="28647" t="0"/>
          <a:stretch/>
        </p:blipFill>
        <p:spPr>
          <a:xfrm>
            <a:off x="6434200" y="3710825"/>
            <a:ext cx="1634350" cy="1300750"/>
          </a:xfrm>
          <a:prstGeom prst="rect">
            <a:avLst/>
          </a:prstGeom>
          <a:noFill/>
          <a:ln>
            <a:noFill/>
          </a:ln>
        </p:spPr>
      </p:pic>
      <p:pic>
        <p:nvPicPr>
          <p:cNvPr id="283" name="Google Shape;283;p31"/>
          <p:cNvPicPr preferRelativeResize="0"/>
          <p:nvPr/>
        </p:nvPicPr>
        <p:blipFill>
          <a:blip r:embed="rId5">
            <a:alphaModFix/>
          </a:blip>
          <a:stretch>
            <a:fillRect/>
          </a:stretch>
        </p:blipFill>
        <p:spPr>
          <a:xfrm>
            <a:off x="6826000" y="3170675"/>
            <a:ext cx="721125" cy="540150"/>
          </a:xfrm>
          <a:prstGeom prst="rect">
            <a:avLst/>
          </a:prstGeom>
          <a:noFill/>
          <a:ln>
            <a:noFill/>
          </a:ln>
        </p:spPr>
      </p:pic>
      <p:cxnSp>
        <p:nvCxnSpPr>
          <p:cNvPr id="284" name="Google Shape;284;p31"/>
          <p:cNvCxnSpPr/>
          <p:nvPr/>
        </p:nvCxnSpPr>
        <p:spPr>
          <a:xfrm>
            <a:off x="6238650" y="2336600"/>
            <a:ext cx="287400" cy="0"/>
          </a:xfrm>
          <a:prstGeom prst="straightConnector1">
            <a:avLst/>
          </a:prstGeom>
          <a:noFill/>
          <a:ln cap="flat" cmpd="sng" w="28575">
            <a:solidFill>
              <a:schemeClr val="dk2"/>
            </a:solidFill>
            <a:prstDash val="solid"/>
            <a:round/>
            <a:headEnd len="med" w="med" type="none"/>
            <a:tailEnd len="med" w="med" type="triangle"/>
          </a:ln>
        </p:spPr>
      </p:cxnSp>
      <p:sp>
        <p:nvSpPr>
          <p:cNvPr id="285" name="Google Shape;285;p31"/>
          <p:cNvSpPr txBox="1"/>
          <p:nvPr>
            <p:ph idx="2" type="body"/>
          </p:nvPr>
        </p:nvSpPr>
        <p:spPr>
          <a:xfrm>
            <a:off x="1532875" y="1196975"/>
            <a:ext cx="2733300" cy="14190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a:solidFill>
                  <a:srgbClr val="FFFFFF"/>
                </a:solidFill>
              </a:rPr>
              <a:t>Player Data:  </a:t>
            </a:r>
            <a:endParaRPr b="1">
              <a:solidFill>
                <a:srgbClr val="FFFFFF"/>
              </a:solidFill>
            </a:endParaRPr>
          </a:p>
          <a:p>
            <a:pPr indent="0" lvl="0" marL="0" rtl="0" algn="l">
              <a:spcBef>
                <a:spcPts val="600"/>
              </a:spcBef>
              <a:spcAft>
                <a:spcPts val="0"/>
              </a:spcAft>
              <a:buClr>
                <a:schemeClr val="dk1"/>
              </a:buClr>
              <a:buSzPts val="1100"/>
              <a:buFont typeface="Arial"/>
              <a:buNone/>
            </a:pPr>
            <a:r>
              <a:rPr lang="en">
                <a:solidFill>
                  <a:srgbClr val="FFFFFF"/>
                </a:solidFill>
              </a:rPr>
              <a:t>Age? Height? </a:t>
            </a:r>
            <a:endParaRPr>
              <a:solidFill>
                <a:srgbClr val="FFFFFF"/>
              </a:solidFill>
            </a:endParaRPr>
          </a:p>
          <a:p>
            <a:pPr indent="0" lvl="0" marL="0" rtl="0" algn="l">
              <a:spcBef>
                <a:spcPts val="600"/>
              </a:spcBef>
              <a:spcAft>
                <a:spcPts val="0"/>
              </a:spcAft>
              <a:buClr>
                <a:schemeClr val="dk1"/>
              </a:buClr>
              <a:buSzPts val="1100"/>
              <a:buFont typeface="Arial"/>
              <a:buNone/>
            </a:pPr>
            <a:r>
              <a:rPr lang="en">
                <a:solidFill>
                  <a:srgbClr val="FFFFFF"/>
                </a:solidFill>
              </a:rPr>
              <a:t>Past Performance?</a:t>
            </a:r>
            <a:endParaRPr b="1">
              <a:solidFill>
                <a:srgbClr val="FFFFFF"/>
              </a:solidFill>
            </a:endParaRPr>
          </a:p>
          <a:p>
            <a:pPr indent="0" lvl="0" marL="0" rtl="0" algn="l">
              <a:spcBef>
                <a:spcPts val="600"/>
              </a:spcBef>
              <a:spcAft>
                <a:spcPts val="0"/>
              </a:spcAft>
              <a:buNone/>
            </a:pPr>
            <a:r>
              <a:t/>
            </a:r>
            <a:endParaRPr>
              <a:solidFill>
                <a:srgbClr val="FFFFFF"/>
              </a:solidFill>
            </a:endParaRPr>
          </a:p>
        </p:txBody>
      </p:sp>
      <p:sp>
        <p:nvSpPr>
          <p:cNvPr id="286" name="Google Shape;286;p31"/>
          <p:cNvSpPr txBox="1"/>
          <p:nvPr>
            <p:ph idx="2" type="body"/>
          </p:nvPr>
        </p:nvSpPr>
        <p:spPr>
          <a:xfrm>
            <a:off x="5908425" y="1204175"/>
            <a:ext cx="2685900" cy="1404600"/>
          </a:xfrm>
          <a:prstGeom prst="rect">
            <a:avLst/>
          </a:prstGeom>
          <a:solidFill>
            <a:schemeClr val="accent4"/>
          </a:solidFill>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rPr>
              <a:t>Shooting Status:</a:t>
            </a:r>
            <a:endParaRPr b="1">
              <a:solidFill>
                <a:srgbClr val="FFFFFF"/>
              </a:solidFill>
            </a:endParaRPr>
          </a:p>
          <a:p>
            <a:pPr indent="0" lvl="0" marL="0" rtl="0" algn="l">
              <a:spcBef>
                <a:spcPts val="600"/>
              </a:spcBef>
              <a:spcAft>
                <a:spcPts val="0"/>
              </a:spcAft>
              <a:buNone/>
            </a:pPr>
            <a:r>
              <a:rPr lang="en">
                <a:solidFill>
                  <a:srgbClr val="FFFFFF"/>
                </a:solidFill>
              </a:rPr>
              <a:t>Remaining Time?</a:t>
            </a:r>
            <a:endParaRPr>
              <a:solidFill>
                <a:srgbClr val="FFFFFF"/>
              </a:solidFill>
            </a:endParaRPr>
          </a:p>
          <a:p>
            <a:pPr indent="0" lvl="0" marL="0" rtl="0" algn="l">
              <a:spcBef>
                <a:spcPts val="600"/>
              </a:spcBef>
              <a:spcAft>
                <a:spcPts val="0"/>
              </a:spcAft>
              <a:buNone/>
            </a:pPr>
            <a:r>
              <a:rPr lang="en">
                <a:solidFill>
                  <a:srgbClr val="FFFFFF"/>
                </a:solidFill>
              </a:rPr>
              <a:t>Distance?</a:t>
            </a:r>
            <a:endParaRPr>
              <a:solidFill>
                <a:srgbClr val="FFFFFF"/>
              </a:solidFill>
            </a:endParaRPr>
          </a:p>
          <a:p>
            <a:pPr indent="0" lvl="0" marL="0" rtl="0" algn="l">
              <a:spcBef>
                <a:spcPts val="600"/>
              </a:spcBef>
              <a:spcAft>
                <a:spcPts val="0"/>
              </a:spcAft>
              <a:buNone/>
            </a:pPr>
            <a:r>
              <a:t/>
            </a:r>
            <a:endParaRPr>
              <a:solidFill>
                <a:srgbClr val="FFFFFF"/>
              </a:solidFill>
            </a:endParaRPr>
          </a:p>
          <a:p>
            <a:pPr indent="0" lvl="0" marL="0" rtl="0" algn="l">
              <a:spcBef>
                <a:spcPts val="600"/>
              </a:spcBef>
              <a:spcAft>
                <a:spcPts val="0"/>
              </a:spcAft>
              <a:buNone/>
            </a:pPr>
            <a:r>
              <a:t/>
            </a:r>
            <a:endParaRPr>
              <a:solidFill>
                <a:srgbClr val="FFFFFF"/>
              </a:solidFill>
            </a:endParaRPr>
          </a:p>
        </p:txBody>
      </p:sp>
      <p:sp>
        <p:nvSpPr>
          <p:cNvPr id="287" name="Google Shape;287;p31"/>
          <p:cNvSpPr/>
          <p:nvPr/>
        </p:nvSpPr>
        <p:spPr>
          <a:xfrm>
            <a:off x="3357050" y="2504235"/>
            <a:ext cx="3468950" cy="1745150"/>
          </a:xfrm>
          <a:custGeom>
            <a:rect b="b" l="l" r="r" t="t"/>
            <a:pathLst>
              <a:path extrusionOk="0" h="69806" w="138758">
                <a:moveTo>
                  <a:pt x="0" y="20569"/>
                </a:moveTo>
                <a:cubicBezTo>
                  <a:pt x="2132" y="18864"/>
                  <a:pt x="7674" y="13322"/>
                  <a:pt x="12789" y="10338"/>
                </a:cubicBezTo>
                <a:cubicBezTo>
                  <a:pt x="17905" y="7354"/>
                  <a:pt x="24192" y="4370"/>
                  <a:pt x="30693" y="2665"/>
                </a:cubicBezTo>
                <a:cubicBezTo>
                  <a:pt x="37194" y="960"/>
                  <a:pt x="45293" y="-106"/>
                  <a:pt x="51794" y="107"/>
                </a:cubicBezTo>
                <a:cubicBezTo>
                  <a:pt x="58295" y="320"/>
                  <a:pt x="64264" y="1919"/>
                  <a:pt x="69699" y="3944"/>
                </a:cubicBezTo>
                <a:cubicBezTo>
                  <a:pt x="75134" y="5969"/>
                  <a:pt x="79610" y="9379"/>
                  <a:pt x="84406" y="12256"/>
                </a:cubicBezTo>
                <a:cubicBezTo>
                  <a:pt x="89202" y="15134"/>
                  <a:pt x="93678" y="17479"/>
                  <a:pt x="98474" y="21209"/>
                </a:cubicBezTo>
                <a:cubicBezTo>
                  <a:pt x="103270" y="24939"/>
                  <a:pt x="109664" y="31227"/>
                  <a:pt x="113181" y="34637"/>
                </a:cubicBezTo>
                <a:cubicBezTo>
                  <a:pt x="116698" y="38047"/>
                  <a:pt x="115952" y="36982"/>
                  <a:pt x="119575" y="41671"/>
                </a:cubicBezTo>
                <a:cubicBezTo>
                  <a:pt x="123199" y="46360"/>
                  <a:pt x="131725" y="58083"/>
                  <a:pt x="134922" y="62772"/>
                </a:cubicBezTo>
                <a:cubicBezTo>
                  <a:pt x="138119" y="67461"/>
                  <a:pt x="138119" y="68634"/>
                  <a:pt x="138758" y="69806"/>
                </a:cubicBezTo>
              </a:path>
            </a:pathLst>
          </a:custGeom>
          <a:noFill/>
          <a:ln cap="flat" cmpd="sng" w="38100">
            <a:solidFill>
              <a:schemeClr val="dk2"/>
            </a:solidFill>
            <a:prstDash val="dot"/>
            <a:round/>
            <a:headEnd len="med" w="med" type="none"/>
            <a:tailEnd len="med" w="med" type="triangl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91" name="Shape 291"/>
        <p:cNvGrpSpPr/>
        <p:nvPr/>
      </p:nvGrpSpPr>
      <p:grpSpPr>
        <a:xfrm>
          <a:off x="0" y="0"/>
          <a:ext cx="0" cy="0"/>
          <a:chOff x="0" y="0"/>
          <a:chExt cx="0" cy="0"/>
        </a:xfrm>
      </p:grpSpPr>
      <p:sp>
        <p:nvSpPr>
          <p:cNvPr id="292" name="Google Shape;292;p3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93" name="Google Shape;293;p32"/>
          <p:cNvGrpSpPr/>
          <p:nvPr/>
        </p:nvGrpSpPr>
        <p:grpSpPr>
          <a:xfrm>
            <a:off x="8247163" y="629034"/>
            <a:ext cx="205851" cy="335576"/>
            <a:chOff x="6730350" y="2315900"/>
            <a:chExt cx="257700" cy="420100"/>
          </a:xfrm>
        </p:grpSpPr>
        <p:sp>
          <p:nvSpPr>
            <p:cNvPr id="294" name="Google Shape;294;p32"/>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4.1 </a:t>
            </a:r>
            <a:r>
              <a:rPr lang="en" sz="2000">
                <a:solidFill>
                  <a:schemeClr val="lt1"/>
                </a:solidFill>
              </a:rPr>
              <a:t> Variable Selection</a:t>
            </a:r>
            <a:r>
              <a:rPr lang="en"/>
              <a:t> </a:t>
            </a:r>
            <a:endParaRPr/>
          </a:p>
        </p:txBody>
      </p:sp>
      <p:pic>
        <p:nvPicPr>
          <p:cNvPr id="300" name="Google Shape;300;p32"/>
          <p:cNvPicPr preferRelativeResize="0"/>
          <p:nvPr/>
        </p:nvPicPr>
        <p:blipFill rotWithShape="1">
          <a:blip r:embed="rId3">
            <a:alphaModFix/>
          </a:blip>
          <a:srcRect b="0" l="29010" r="28004" t="0"/>
          <a:stretch/>
        </p:blipFill>
        <p:spPr>
          <a:xfrm>
            <a:off x="1688726" y="2502700"/>
            <a:ext cx="1342600" cy="2342524"/>
          </a:xfrm>
          <a:prstGeom prst="rect">
            <a:avLst/>
          </a:prstGeom>
          <a:noFill/>
          <a:ln>
            <a:noFill/>
          </a:ln>
        </p:spPr>
      </p:pic>
      <p:sp>
        <p:nvSpPr>
          <p:cNvPr id="301" name="Google Shape;301;p32"/>
          <p:cNvSpPr txBox="1"/>
          <p:nvPr>
            <p:ph idx="2" type="body"/>
          </p:nvPr>
        </p:nvSpPr>
        <p:spPr>
          <a:xfrm>
            <a:off x="4064600" y="1424725"/>
            <a:ext cx="2491800" cy="130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Defender Data</a:t>
            </a:r>
            <a:endParaRPr b="1"/>
          </a:p>
          <a:p>
            <a:pPr indent="0" lvl="0" marL="0" rtl="0" algn="l">
              <a:spcBef>
                <a:spcPts val="600"/>
              </a:spcBef>
              <a:spcAft>
                <a:spcPts val="0"/>
              </a:spcAft>
              <a:buNone/>
            </a:pPr>
            <a:r>
              <a:rPr lang="en" sz="1800"/>
              <a:t>Age? Height? </a:t>
            </a:r>
            <a:endParaRPr sz="1800"/>
          </a:p>
          <a:p>
            <a:pPr indent="0" lvl="0" marL="0" rtl="0" algn="l">
              <a:spcBef>
                <a:spcPts val="600"/>
              </a:spcBef>
              <a:spcAft>
                <a:spcPts val="0"/>
              </a:spcAft>
              <a:buNone/>
            </a:pPr>
            <a:r>
              <a:rPr lang="en" sz="1800"/>
              <a:t>Handsome?</a:t>
            </a:r>
            <a:endParaRPr sz="1800"/>
          </a:p>
          <a:p>
            <a:pPr indent="0" lvl="0" marL="0" rtl="0" algn="l">
              <a:spcBef>
                <a:spcPts val="600"/>
              </a:spcBef>
              <a:spcAft>
                <a:spcPts val="0"/>
              </a:spcAft>
              <a:buNone/>
            </a:pPr>
            <a:r>
              <a:t/>
            </a:r>
            <a:endParaRPr/>
          </a:p>
        </p:txBody>
      </p:sp>
      <p:pic>
        <p:nvPicPr>
          <p:cNvPr id="302" name="Google Shape;302;p32"/>
          <p:cNvPicPr preferRelativeResize="0"/>
          <p:nvPr/>
        </p:nvPicPr>
        <p:blipFill rotWithShape="1">
          <a:blip r:embed="rId4">
            <a:alphaModFix/>
          </a:blip>
          <a:srcRect b="66402" l="29137" r="28647" t="0"/>
          <a:stretch/>
        </p:blipFill>
        <p:spPr>
          <a:xfrm>
            <a:off x="7059975" y="3377813"/>
            <a:ext cx="1634350" cy="1300750"/>
          </a:xfrm>
          <a:prstGeom prst="rect">
            <a:avLst/>
          </a:prstGeom>
          <a:noFill/>
          <a:ln>
            <a:noFill/>
          </a:ln>
        </p:spPr>
      </p:pic>
      <p:sp>
        <p:nvSpPr>
          <p:cNvPr id="303" name="Google Shape;303;p32"/>
          <p:cNvSpPr txBox="1"/>
          <p:nvPr>
            <p:ph idx="2" type="body"/>
          </p:nvPr>
        </p:nvSpPr>
        <p:spPr>
          <a:xfrm>
            <a:off x="6556388" y="1447763"/>
            <a:ext cx="2841000" cy="60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304" name="Google Shape;304;p32"/>
          <p:cNvPicPr preferRelativeResize="0"/>
          <p:nvPr/>
        </p:nvPicPr>
        <p:blipFill>
          <a:blip r:embed="rId5">
            <a:alphaModFix/>
          </a:blip>
          <a:stretch>
            <a:fillRect/>
          </a:stretch>
        </p:blipFill>
        <p:spPr>
          <a:xfrm>
            <a:off x="7429838" y="2804050"/>
            <a:ext cx="721125" cy="540150"/>
          </a:xfrm>
          <a:prstGeom prst="rect">
            <a:avLst/>
          </a:prstGeom>
          <a:noFill/>
          <a:ln>
            <a:noFill/>
          </a:ln>
        </p:spPr>
      </p:pic>
      <p:pic>
        <p:nvPicPr>
          <p:cNvPr id="305" name="Google Shape;305;p32"/>
          <p:cNvPicPr preferRelativeResize="0"/>
          <p:nvPr/>
        </p:nvPicPr>
        <p:blipFill rotWithShape="1">
          <a:blip r:embed="rId6">
            <a:alphaModFix/>
          </a:blip>
          <a:srcRect b="0" l="31748" r="34778" t="28310"/>
          <a:stretch/>
        </p:blipFill>
        <p:spPr>
          <a:xfrm>
            <a:off x="4949938" y="3255922"/>
            <a:ext cx="721125" cy="1544553"/>
          </a:xfrm>
          <a:prstGeom prst="rect">
            <a:avLst/>
          </a:prstGeom>
          <a:noFill/>
          <a:ln>
            <a:noFill/>
          </a:ln>
        </p:spPr>
      </p:pic>
      <p:sp>
        <p:nvSpPr>
          <p:cNvPr id="306" name="Google Shape;306;p32"/>
          <p:cNvSpPr txBox="1"/>
          <p:nvPr>
            <p:ph idx="2" type="body"/>
          </p:nvPr>
        </p:nvSpPr>
        <p:spPr>
          <a:xfrm>
            <a:off x="1489675" y="1424725"/>
            <a:ext cx="1819500" cy="60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Player Data</a:t>
            </a:r>
            <a:endParaRPr sz="1800"/>
          </a:p>
        </p:txBody>
      </p:sp>
      <p:cxnSp>
        <p:nvCxnSpPr>
          <p:cNvPr id="307" name="Google Shape;307;p32"/>
          <p:cNvCxnSpPr/>
          <p:nvPr/>
        </p:nvCxnSpPr>
        <p:spPr>
          <a:xfrm flipH="1" rot="10800000">
            <a:off x="3022325" y="3828000"/>
            <a:ext cx="1514400" cy="12300"/>
          </a:xfrm>
          <a:prstGeom prst="straightConnector1">
            <a:avLst/>
          </a:prstGeom>
          <a:noFill/>
          <a:ln cap="flat" cmpd="sng" w="28575">
            <a:solidFill>
              <a:schemeClr val="dk2"/>
            </a:solidFill>
            <a:prstDash val="solid"/>
            <a:round/>
            <a:headEnd len="med" w="med" type="triangle"/>
            <a:tailEnd len="med" w="med" type="triangle"/>
          </a:ln>
        </p:spPr>
      </p:cxnSp>
      <p:sp>
        <p:nvSpPr>
          <p:cNvPr id="308" name="Google Shape;308;p32"/>
          <p:cNvSpPr txBox="1"/>
          <p:nvPr/>
        </p:nvSpPr>
        <p:spPr>
          <a:xfrm>
            <a:off x="3105500" y="3828000"/>
            <a:ext cx="1634400" cy="579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rgbClr val="434343"/>
                </a:solidFill>
                <a:latin typeface="Barlow"/>
                <a:ea typeface="Barlow"/>
                <a:cs typeface="Barlow"/>
                <a:sym typeface="Barlow"/>
              </a:rPr>
              <a:t>Distance?</a:t>
            </a:r>
            <a:endParaRPr/>
          </a:p>
        </p:txBody>
      </p:sp>
      <p:sp>
        <p:nvSpPr>
          <p:cNvPr id="309" name="Google Shape;309;p32"/>
          <p:cNvSpPr txBox="1"/>
          <p:nvPr>
            <p:ph idx="2" type="body"/>
          </p:nvPr>
        </p:nvSpPr>
        <p:spPr>
          <a:xfrm>
            <a:off x="6780200" y="1424725"/>
            <a:ext cx="2193900" cy="60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Shooting Status</a:t>
            </a:r>
            <a:endParaRPr sz="1800"/>
          </a:p>
        </p:txBody>
      </p:sp>
      <p:pic>
        <p:nvPicPr>
          <p:cNvPr id="310" name="Google Shape;310;p32"/>
          <p:cNvPicPr preferRelativeResize="0"/>
          <p:nvPr/>
        </p:nvPicPr>
        <p:blipFill>
          <a:blip r:embed="rId7">
            <a:alphaModFix/>
          </a:blip>
          <a:stretch>
            <a:fillRect/>
          </a:stretch>
        </p:blipFill>
        <p:spPr>
          <a:xfrm>
            <a:off x="5080213" y="2715780"/>
            <a:ext cx="590874" cy="540150"/>
          </a:xfrm>
          <a:prstGeom prst="rect">
            <a:avLst/>
          </a:prstGeom>
          <a:noFill/>
          <a:ln>
            <a:noFill/>
          </a:ln>
        </p:spPr>
      </p:pic>
      <p:sp>
        <p:nvSpPr>
          <p:cNvPr id="311" name="Google Shape;311;p32"/>
          <p:cNvSpPr txBox="1"/>
          <p:nvPr>
            <p:ph idx="2" type="body"/>
          </p:nvPr>
        </p:nvSpPr>
        <p:spPr>
          <a:xfrm>
            <a:off x="1265425" y="2224138"/>
            <a:ext cx="2491800" cy="579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“YOU CAN’T GUARD ME”</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1104400" y="393463"/>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 </a:t>
            </a:r>
            <a:endParaRPr/>
          </a:p>
        </p:txBody>
      </p:sp>
      <p:sp>
        <p:nvSpPr>
          <p:cNvPr id="99" name="Google Shape;99;p15"/>
          <p:cNvSpPr txBox="1"/>
          <p:nvPr>
            <p:ph idx="1" type="body"/>
          </p:nvPr>
        </p:nvSpPr>
        <p:spPr>
          <a:xfrm>
            <a:off x="1566550" y="1736775"/>
            <a:ext cx="6876000" cy="2181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AutoNum type="arabicPeriod"/>
            </a:pPr>
            <a:r>
              <a:rPr b="1" lang="en" sz="2400"/>
              <a:t>Introduction</a:t>
            </a:r>
            <a:endParaRPr b="1" sz="2400"/>
          </a:p>
          <a:p>
            <a:pPr indent="-381000" lvl="0" marL="457200" rtl="0" algn="l">
              <a:spcBef>
                <a:spcPts val="0"/>
              </a:spcBef>
              <a:spcAft>
                <a:spcPts val="0"/>
              </a:spcAft>
              <a:buSzPts val="2400"/>
              <a:buFont typeface="Arial"/>
              <a:buAutoNum type="arabicPeriod"/>
            </a:pPr>
            <a:r>
              <a:rPr b="1" lang="en" sz="2400"/>
              <a:t>Data Understanding &amp; Preparation</a:t>
            </a:r>
            <a:endParaRPr b="1" sz="2400"/>
          </a:p>
          <a:p>
            <a:pPr indent="-381000" lvl="0" marL="457200" rtl="0" algn="l">
              <a:spcBef>
                <a:spcPts val="0"/>
              </a:spcBef>
              <a:spcAft>
                <a:spcPts val="0"/>
              </a:spcAft>
              <a:buSzPts val="2400"/>
              <a:buFont typeface="Arial"/>
              <a:buAutoNum type="arabicPeriod"/>
            </a:pPr>
            <a:r>
              <a:rPr b="1" lang="en" sz="2400"/>
              <a:t>Exploratory Data Analysis</a:t>
            </a:r>
            <a:endParaRPr b="1" sz="2400"/>
          </a:p>
          <a:p>
            <a:pPr indent="-381000" lvl="0" marL="457200" rtl="0" algn="l">
              <a:spcBef>
                <a:spcPts val="0"/>
              </a:spcBef>
              <a:spcAft>
                <a:spcPts val="0"/>
              </a:spcAft>
              <a:buSzPts val="2400"/>
              <a:buFont typeface="Arial"/>
              <a:buAutoNum type="arabicPeriod"/>
            </a:pPr>
            <a:r>
              <a:rPr b="1" lang="en" sz="2400"/>
              <a:t>Modeling, Results &amp; Evaluation </a:t>
            </a:r>
            <a:endParaRPr b="1" sz="2400"/>
          </a:p>
          <a:p>
            <a:pPr indent="-381000" lvl="0" marL="457200" rtl="0" algn="l">
              <a:spcBef>
                <a:spcPts val="0"/>
              </a:spcBef>
              <a:spcAft>
                <a:spcPts val="0"/>
              </a:spcAft>
              <a:buSzPts val="2400"/>
              <a:buFont typeface="Arial"/>
              <a:buAutoNum type="arabicPeriod"/>
            </a:pPr>
            <a:r>
              <a:rPr b="1" lang="en" sz="2400"/>
              <a:t>Recommendations, Challenges &amp; Mitigations</a:t>
            </a:r>
            <a:endParaRPr b="1" sz="2400"/>
          </a:p>
        </p:txBody>
      </p:sp>
      <p:sp>
        <p:nvSpPr>
          <p:cNvPr id="100" name="Google Shape;100;p1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01"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15" name="Shape 315"/>
        <p:cNvGrpSpPr/>
        <p:nvPr/>
      </p:nvGrpSpPr>
      <p:grpSpPr>
        <a:xfrm>
          <a:off x="0" y="0"/>
          <a:ext cx="0" cy="0"/>
          <a:chOff x="0" y="0"/>
          <a:chExt cx="0" cy="0"/>
        </a:xfrm>
      </p:grpSpPr>
      <p:pic>
        <p:nvPicPr>
          <p:cNvPr id="316" name="Google Shape;316;p33"/>
          <p:cNvPicPr preferRelativeResize="0"/>
          <p:nvPr/>
        </p:nvPicPr>
        <p:blipFill rotWithShape="1">
          <a:blip r:embed="rId3">
            <a:alphaModFix/>
          </a:blip>
          <a:srcRect b="66402" l="29137" r="28647" t="0"/>
          <a:stretch/>
        </p:blipFill>
        <p:spPr>
          <a:xfrm>
            <a:off x="4396763" y="1285863"/>
            <a:ext cx="1634350" cy="1300750"/>
          </a:xfrm>
          <a:prstGeom prst="rect">
            <a:avLst/>
          </a:prstGeom>
          <a:noFill/>
          <a:ln>
            <a:noFill/>
          </a:ln>
        </p:spPr>
      </p:pic>
      <p:pic>
        <p:nvPicPr>
          <p:cNvPr id="317" name="Google Shape;317;p33"/>
          <p:cNvPicPr preferRelativeResize="0"/>
          <p:nvPr/>
        </p:nvPicPr>
        <p:blipFill rotWithShape="1">
          <a:blip r:embed="rId4">
            <a:alphaModFix/>
          </a:blip>
          <a:srcRect b="0" l="29009" r="33852" t="0"/>
          <a:stretch/>
        </p:blipFill>
        <p:spPr>
          <a:xfrm>
            <a:off x="1332100" y="2586625"/>
            <a:ext cx="848600" cy="1769599"/>
          </a:xfrm>
          <a:prstGeom prst="rect">
            <a:avLst/>
          </a:prstGeom>
          <a:noFill/>
          <a:ln>
            <a:noFill/>
          </a:ln>
        </p:spPr>
      </p:pic>
      <p:sp>
        <p:nvSpPr>
          <p:cNvPr id="318" name="Google Shape;318;p33"/>
          <p:cNvSpPr/>
          <p:nvPr/>
        </p:nvSpPr>
        <p:spPr>
          <a:xfrm>
            <a:off x="2175975" y="1691475"/>
            <a:ext cx="2120700" cy="2529300"/>
          </a:xfrm>
          <a:prstGeom prst="wedgeRectCallout">
            <a:avLst>
              <a:gd fmla="val -62011" name="adj1"/>
              <a:gd fmla="val -9814"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a:solidFill>
                  <a:schemeClr val="dk1"/>
                </a:solidFill>
                <a:latin typeface="Barlow"/>
                <a:ea typeface="Barlow"/>
                <a:cs typeface="Barlow"/>
                <a:sym typeface="Barlow"/>
              </a:rPr>
              <a:t>Player’s Variables</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Age</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Height</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Offense Win Share</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Usage%</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Turnover%</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Field Goal%</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Offense Box Plus/Minus</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Touching Time</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Dribbles</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19" name="Google Shape;319;p3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20" name="Google Shape;320;p33"/>
          <p:cNvGrpSpPr/>
          <p:nvPr/>
        </p:nvGrpSpPr>
        <p:grpSpPr>
          <a:xfrm>
            <a:off x="8247163" y="629034"/>
            <a:ext cx="205851" cy="335576"/>
            <a:chOff x="6730350" y="2315900"/>
            <a:chExt cx="257700" cy="420100"/>
          </a:xfrm>
        </p:grpSpPr>
        <p:sp>
          <p:nvSpPr>
            <p:cNvPr id="321" name="Google Shape;321;p33"/>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3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4.1 </a:t>
            </a:r>
            <a:r>
              <a:rPr lang="en" sz="2000">
                <a:solidFill>
                  <a:schemeClr val="lt1"/>
                </a:solidFill>
              </a:rPr>
              <a:t> Variable Selection</a:t>
            </a:r>
            <a:r>
              <a:rPr lang="en"/>
              <a:t> </a:t>
            </a:r>
            <a:endParaRPr/>
          </a:p>
        </p:txBody>
      </p:sp>
      <p:pic>
        <p:nvPicPr>
          <p:cNvPr id="327" name="Google Shape;327;p33"/>
          <p:cNvPicPr preferRelativeResize="0"/>
          <p:nvPr/>
        </p:nvPicPr>
        <p:blipFill rotWithShape="1">
          <a:blip r:embed="rId5">
            <a:alphaModFix/>
          </a:blip>
          <a:srcRect b="0" l="31748" r="34778" t="28310"/>
          <a:stretch/>
        </p:blipFill>
        <p:spPr>
          <a:xfrm>
            <a:off x="8247163" y="2586613"/>
            <a:ext cx="762925" cy="1634075"/>
          </a:xfrm>
          <a:prstGeom prst="rect">
            <a:avLst/>
          </a:prstGeom>
          <a:noFill/>
          <a:ln>
            <a:noFill/>
          </a:ln>
        </p:spPr>
      </p:pic>
      <p:sp>
        <p:nvSpPr>
          <p:cNvPr id="328" name="Google Shape;328;p33"/>
          <p:cNvSpPr/>
          <p:nvPr/>
        </p:nvSpPr>
        <p:spPr>
          <a:xfrm>
            <a:off x="6031125" y="1691500"/>
            <a:ext cx="2120700" cy="2529300"/>
          </a:xfrm>
          <a:prstGeom prst="wedgeRectCallout">
            <a:avLst>
              <a:gd fmla="val 64389" name="adj1"/>
              <a:gd fmla="val -10921"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0" lvl="0" marL="0" rtl="0" algn="l">
              <a:spcBef>
                <a:spcPts val="0"/>
              </a:spcBef>
              <a:spcAft>
                <a:spcPts val="0"/>
              </a:spcAft>
              <a:buNone/>
            </a:pPr>
            <a:r>
              <a:rPr b="1" lang="en">
                <a:solidFill>
                  <a:schemeClr val="dk1"/>
                </a:solidFill>
                <a:latin typeface="Barlow"/>
                <a:ea typeface="Barlow"/>
                <a:cs typeface="Barlow"/>
                <a:sym typeface="Barlow"/>
              </a:rPr>
              <a:t>Defender’s Variables</a:t>
            </a:r>
            <a:endParaRPr b="1">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Age</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Height</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Defence Win Share</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Usage%</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Turnover%</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Total Rebound%</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Stealing%</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Defence Box Plus/Minus</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Personal Fouls</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Distance to Player</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9" name="Google Shape;329;p33"/>
          <p:cNvSpPr/>
          <p:nvPr/>
        </p:nvSpPr>
        <p:spPr>
          <a:xfrm>
            <a:off x="4520400" y="2586600"/>
            <a:ext cx="1260300" cy="130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Status</a:t>
            </a:r>
            <a:endParaRPr b="1">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Home/Away</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Period (1-4)</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Shot Clock</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Shot Distance</a:t>
            </a:r>
            <a:endParaRPr>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33" name="Shape 333"/>
        <p:cNvGrpSpPr/>
        <p:nvPr/>
      </p:nvGrpSpPr>
      <p:grpSpPr>
        <a:xfrm>
          <a:off x="0" y="0"/>
          <a:ext cx="0" cy="0"/>
          <a:chOff x="0" y="0"/>
          <a:chExt cx="0" cy="0"/>
        </a:xfrm>
      </p:grpSpPr>
      <p:sp>
        <p:nvSpPr>
          <p:cNvPr id="334" name="Google Shape;334;p34"/>
          <p:cNvSpPr txBox="1"/>
          <p:nvPr>
            <p:ph idx="1" type="body"/>
          </p:nvPr>
        </p:nvSpPr>
        <p:spPr>
          <a:xfrm>
            <a:off x="1576275" y="1367175"/>
            <a:ext cx="7174200" cy="63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Dependent Variable: SHOT Result ( 0 = miss, 1 = made)</a:t>
            </a:r>
            <a:endParaRPr b="1"/>
          </a:p>
          <a:p>
            <a:pPr indent="0" lvl="0" marL="0" rtl="0" algn="l">
              <a:spcBef>
                <a:spcPts val="600"/>
              </a:spcBef>
              <a:spcAft>
                <a:spcPts val="0"/>
              </a:spcAft>
              <a:buNone/>
            </a:pPr>
            <a:r>
              <a:t/>
            </a:r>
            <a:endParaRPr/>
          </a:p>
        </p:txBody>
      </p:sp>
      <p:sp>
        <p:nvSpPr>
          <p:cNvPr id="335" name="Google Shape;335;p3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36" name="Google Shape;336;p34"/>
          <p:cNvGrpSpPr/>
          <p:nvPr/>
        </p:nvGrpSpPr>
        <p:grpSpPr>
          <a:xfrm>
            <a:off x="8247163" y="629034"/>
            <a:ext cx="205851" cy="335576"/>
            <a:chOff x="6730350" y="2315900"/>
            <a:chExt cx="257700" cy="420100"/>
          </a:xfrm>
        </p:grpSpPr>
        <p:sp>
          <p:nvSpPr>
            <p:cNvPr id="337" name="Google Shape;337;p34"/>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4"/>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4"/>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4.2</a:t>
            </a:r>
            <a:r>
              <a:rPr lang="en" sz="2000">
                <a:solidFill>
                  <a:schemeClr val="lt1"/>
                </a:solidFill>
              </a:rPr>
              <a:t> Decision Tree and Random Forest</a:t>
            </a:r>
            <a:r>
              <a:rPr lang="en"/>
              <a:t> </a:t>
            </a:r>
            <a:endParaRPr/>
          </a:p>
        </p:txBody>
      </p:sp>
      <p:pic>
        <p:nvPicPr>
          <p:cNvPr id="343" name="Google Shape;343;p34"/>
          <p:cNvPicPr preferRelativeResize="0"/>
          <p:nvPr/>
        </p:nvPicPr>
        <p:blipFill>
          <a:blip r:embed="rId3">
            <a:alphaModFix/>
          </a:blip>
          <a:stretch>
            <a:fillRect/>
          </a:stretch>
        </p:blipFill>
        <p:spPr>
          <a:xfrm>
            <a:off x="1576275" y="2002276"/>
            <a:ext cx="6961099" cy="1530544"/>
          </a:xfrm>
          <a:prstGeom prst="rect">
            <a:avLst/>
          </a:prstGeom>
          <a:noFill/>
          <a:ln>
            <a:noFill/>
          </a:ln>
        </p:spPr>
      </p:pic>
      <p:sp>
        <p:nvSpPr>
          <p:cNvPr id="344" name="Google Shape;344;p34"/>
          <p:cNvSpPr txBox="1"/>
          <p:nvPr/>
        </p:nvSpPr>
        <p:spPr>
          <a:xfrm>
            <a:off x="928475" y="3624275"/>
            <a:ext cx="3555300" cy="989700"/>
          </a:xfrm>
          <a:prstGeom prst="rect">
            <a:avLst/>
          </a:prstGeom>
          <a:noFill/>
          <a:ln>
            <a:noFill/>
          </a:ln>
        </p:spPr>
        <p:txBody>
          <a:bodyPr anchorCtr="0" anchor="t" bIns="91425" lIns="91425" spcFirstLastPara="1" rIns="91425" wrap="square" tIns="91425">
            <a:noAutofit/>
          </a:bodyPr>
          <a:lstStyle/>
          <a:p>
            <a:pPr indent="647700" lvl="0" marL="0" rtl="0" algn="l">
              <a:lnSpc>
                <a:spcPct val="115000"/>
              </a:lnSpc>
              <a:spcBef>
                <a:spcPts val="0"/>
              </a:spcBef>
              <a:spcAft>
                <a:spcPts val="0"/>
              </a:spcAft>
              <a:buClr>
                <a:schemeClr val="dk1"/>
              </a:buClr>
              <a:buSzPts val="1100"/>
              <a:buFont typeface="Arial"/>
              <a:buNone/>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0.5435</a:t>
            </a:r>
            <a:endParaRPr b="1" sz="1800">
              <a:solidFill>
                <a:schemeClr val="dk1"/>
              </a:solidFill>
              <a:latin typeface="Barlow"/>
              <a:ea typeface="Barlow"/>
              <a:cs typeface="Barlow"/>
              <a:sym typeface="Barlow"/>
            </a:endParaRPr>
          </a:p>
          <a:p>
            <a:pPr indent="647700" lvl="0" marL="0" rtl="0" algn="l">
              <a:lnSpc>
                <a:spcPct val="115000"/>
              </a:lnSpc>
              <a:spcBef>
                <a:spcPts val="0"/>
              </a:spcBef>
              <a:spcAft>
                <a:spcPts val="0"/>
              </a:spcAft>
              <a:buClr>
                <a:schemeClr val="dk1"/>
              </a:buClr>
              <a:buSzPts val="1100"/>
              <a:buFont typeface="Arial"/>
              <a:buNone/>
            </a:pPr>
            <a:r>
              <a:rPr lang="en" sz="1800">
                <a:solidFill>
                  <a:schemeClr val="dk1"/>
                </a:solidFill>
                <a:latin typeface="Barlow"/>
                <a:ea typeface="Barlow"/>
                <a:cs typeface="Barlow"/>
                <a:sym typeface="Barlow"/>
              </a:rPr>
              <a:t>Precision: 0.4967</a:t>
            </a:r>
            <a:endParaRPr sz="1800">
              <a:solidFill>
                <a:schemeClr val="dk1"/>
              </a:solidFill>
              <a:latin typeface="Barlow"/>
              <a:ea typeface="Barlow"/>
              <a:cs typeface="Barlow"/>
              <a:sym typeface="Barlow"/>
            </a:endParaRPr>
          </a:p>
          <a:p>
            <a:pPr indent="647700" lvl="0" marL="0" rtl="0" algn="l">
              <a:lnSpc>
                <a:spcPct val="115000"/>
              </a:lnSpc>
              <a:spcBef>
                <a:spcPts val="0"/>
              </a:spcBef>
              <a:spcAft>
                <a:spcPts val="0"/>
              </a:spcAft>
              <a:buClr>
                <a:schemeClr val="dk1"/>
              </a:buClr>
              <a:buSzPts val="1100"/>
              <a:buFont typeface="Arial"/>
              <a:buNone/>
            </a:pPr>
            <a:r>
              <a:rPr lang="en" sz="1800">
                <a:solidFill>
                  <a:schemeClr val="dk1"/>
                </a:solidFill>
                <a:latin typeface="Barlow"/>
                <a:ea typeface="Barlow"/>
                <a:cs typeface="Barlow"/>
                <a:sym typeface="Barlow"/>
              </a:rPr>
              <a:t>Recall:        0.5025</a:t>
            </a:r>
            <a:endParaRPr sz="1800">
              <a:solidFill>
                <a:schemeClr val="dk1"/>
              </a:solidFill>
              <a:latin typeface="Barlow"/>
              <a:ea typeface="Barlow"/>
              <a:cs typeface="Barlow"/>
              <a:sym typeface="Barlow"/>
            </a:endParaRPr>
          </a:p>
          <a:p>
            <a:pPr indent="647700" lvl="0" marL="0" rtl="0" algn="l">
              <a:lnSpc>
                <a:spcPct val="115000"/>
              </a:lnSpc>
              <a:spcBef>
                <a:spcPts val="0"/>
              </a:spcBef>
              <a:spcAft>
                <a:spcPts val="0"/>
              </a:spcAft>
              <a:buClr>
                <a:schemeClr val="dk1"/>
              </a:buClr>
              <a:buSzPts val="1100"/>
              <a:buFont typeface="Arial"/>
              <a:buNone/>
            </a:pPr>
            <a:r>
              <a:rPr lang="en" sz="1800">
                <a:solidFill>
                  <a:schemeClr val="dk1"/>
                </a:solidFill>
                <a:latin typeface="Barlow"/>
                <a:ea typeface="Barlow"/>
                <a:cs typeface="Barlow"/>
                <a:sym typeface="Barlow"/>
              </a:rPr>
              <a:t>F1-score:  </a:t>
            </a:r>
            <a:r>
              <a:rPr b="1" lang="en" sz="1800">
                <a:solidFill>
                  <a:schemeClr val="dk1"/>
                </a:solidFill>
                <a:latin typeface="Barlow"/>
                <a:ea typeface="Barlow"/>
                <a:cs typeface="Barlow"/>
                <a:sym typeface="Barlow"/>
              </a:rPr>
              <a:t>0.4996</a:t>
            </a:r>
            <a:endParaRPr b="1" sz="1800">
              <a:latin typeface="Barlow"/>
              <a:ea typeface="Barlow"/>
              <a:cs typeface="Barlow"/>
              <a:sym typeface="Barlow"/>
            </a:endParaRPr>
          </a:p>
        </p:txBody>
      </p:sp>
      <p:sp>
        <p:nvSpPr>
          <p:cNvPr id="345" name="Google Shape;345;p34"/>
          <p:cNvSpPr txBox="1"/>
          <p:nvPr/>
        </p:nvSpPr>
        <p:spPr>
          <a:xfrm>
            <a:off x="4691875" y="3760125"/>
            <a:ext cx="3555300" cy="989700"/>
          </a:xfrm>
          <a:prstGeom prst="rect">
            <a:avLst/>
          </a:prstGeom>
          <a:noFill/>
          <a:ln>
            <a:noFill/>
          </a:ln>
        </p:spPr>
        <p:txBody>
          <a:bodyPr anchorCtr="0" anchor="t" bIns="91425" lIns="91425" spcFirstLastPara="1" rIns="91425" wrap="square" tIns="91425">
            <a:noAutofit/>
          </a:bodyPr>
          <a:lstStyle/>
          <a:p>
            <a:pPr indent="647700" lvl="0" marL="0" rtl="0" algn="l">
              <a:lnSpc>
                <a:spcPct val="115000"/>
              </a:lnSpc>
              <a:spcBef>
                <a:spcPts val="0"/>
              </a:spcBef>
              <a:spcAft>
                <a:spcPts val="0"/>
              </a:spcAft>
              <a:buNone/>
            </a:pPr>
            <a:r>
              <a:t/>
            </a:r>
            <a:endParaRPr sz="1800">
              <a:latin typeface="Barlow"/>
              <a:ea typeface="Barlow"/>
              <a:cs typeface="Barlow"/>
              <a:sym typeface="Barlow"/>
            </a:endParaRPr>
          </a:p>
        </p:txBody>
      </p:sp>
      <p:sp>
        <p:nvSpPr>
          <p:cNvPr id="346" name="Google Shape;346;p34"/>
          <p:cNvSpPr/>
          <p:nvPr/>
        </p:nvSpPr>
        <p:spPr>
          <a:xfrm>
            <a:off x="5047925" y="3760125"/>
            <a:ext cx="1013700" cy="3936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Barlow"/>
                <a:ea typeface="Barlow"/>
                <a:cs typeface="Barlow"/>
                <a:sym typeface="Barlow"/>
              </a:rPr>
              <a:t>Test(30%)</a:t>
            </a:r>
            <a:endParaRPr b="1">
              <a:solidFill>
                <a:srgbClr val="FFFFFF"/>
              </a:solidFill>
              <a:latin typeface="Barlow"/>
              <a:ea typeface="Barlow"/>
              <a:cs typeface="Barlow"/>
              <a:sym typeface="Barlow"/>
            </a:endParaRPr>
          </a:p>
        </p:txBody>
      </p:sp>
      <p:sp>
        <p:nvSpPr>
          <p:cNvPr id="347" name="Google Shape;347;p34"/>
          <p:cNvSpPr/>
          <p:nvPr/>
        </p:nvSpPr>
        <p:spPr>
          <a:xfrm>
            <a:off x="6061625" y="3760125"/>
            <a:ext cx="2011800" cy="39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Train(70%)</a:t>
            </a:r>
            <a:endParaRPr b="1">
              <a:solidFill>
                <a:srgbClr val="FFFFFF"/>
              </a:solidFill>
              <a:latin typeface="Barlow"/>
              <a:ea typeface="Barlow"/>
              <a:cs typeface="Barlow"/>
              <a:sym typeface="Barlow"/>
            </a:endParaRPr>
          </a:p>
        </p:txBody>
      </p:sp>
      <p:sp>
        <p:nvSpPr>
          <p:cNvPr id="348" name="Google Shape;348;p34"/>
          <p:cNvSpPr txBox="1"/>
          <p:nvPr/>
        </p:nvSpPr>
        <p:spPr>
          <a:xfrm>
            <a:off x="5068075" y="4334925"/>
            <a:ext cx="10893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38386 Obs</a:t>
            </a:r>
            <a:endParaRPr b="1">
              <a:latin typeface="Barlow"/>
              <a:ea typeface="Barlow"/>
              <a:cs typeface="Barlow"/>
              <a:sym typeface="Barlow"/>
            </a:endParaRPr>
          </a:p>
        </p:txBody>
      </p:sp>
      <p:sp>
        <p:nvSpPr>
          <p:cNvPr id="349" name="Google Shape;349;p34"/>
          <p:cNvSpPr txBox="1"/>
          <p:nvPr/>
        </p:nvSpPr>
        <p:spPr>
          <a:xfrm>
            <a:off x="6660800" y="4334925"/>
            <a:ext cx="10893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89565 Obs</a:t>
            </a:r>
            <a:endParaRPr b="1">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53" name="Shape 353"/>
        <p:cNvGrpSpPr/>
        <p:nvPr/>
      </p:nvGrpSpPr>
      <p:grpSpPr>
        <a:xfrm>
          <a:off x="0" y="0"/>
          <a:ext cx="0" cy="0"/>
          <a:chOff x="0" y="0"/>
          <a:chExt cx="0" cy="0"/>
        </a:xfrm>
      </p:grpSpPr>
      <p:sp>
        <p:nvSpPr>
          <p:cNvPr id="354" name="Google Shape;354;p35"/>
          <p:cNvSpPr txBox="1"/>
          <p:nvPr>
            <p:ph idx="1" type="body"/>
          </p:nvPr>
        </p:nvSpPr>
        <p:spPr>
          <a:xfrm>
            <a:off x="1576275" y="1367175"/>
            <a:ext cx="7174200" cy="63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Dependent Variable: SHOT Result ( 0 = miss, 1 = made)</a:t>
            </a:r>
            <a:endParaRPr b="1"/>
          </a:p>
          <a:p>
            <a:pPr indent="0" lvl="0" marL="0" rtl="0" algn="l">
              <a:spcBef>
                <a:spcPts val="600"/>
              </a:spcBef>
              <a:spcAft>
                <a:spcPts val="0"/>
              </a:spcAft>
              <a:buNone/>
            </a:pPr>
            <a:r>
              <a:t/>
            </a:r>
            <a:endParaRPr/>
          </a:p>
        </p:txBody>
      </p:sp>
      <p:sp>
        <p:nvSpPr>
          <p:cNvPr id="355" name="Google Shape;355;p3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56" name="Google Shape;356;p35"/>
          <p:cNvGrpSpPr/>
          <p:nvPr/>
        </p:nvGrpSpPr>
        <p:grpSpPr>
          <a:xfrm>
            <a:off x="8247163" y="629034"/>
            <a:ext cx="205851" cy="335576"/>
            <a:chOff x="6730350" y="2315900"/>
            <a:chExt cx="257700" cy="420100"/>
          </a:xfrm>
        </p:grpSpPr>
        <p:sp>
          <p:nvSpPr>
            <p:cNvPr id="357" name="Google Shape;357;p3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4.2</a:t>
            </a:r>
            <a:r>
              <a:rPr lang="en" sz="2000">
                <a:solidFill>
                  <a:schemeClr val="lt1"/>
                </a:solidFill>
              </a:rPr>
              <a:t> Decision Tree and Random Forest</a:t>
            </a:r>
            <a:r>
              <a:rPr lang="en"/>
              <a:t> </a:t>
            </a:r>
            <a:endParaRPr/>
          </a:p>
        </p:txBody>
      </p:sp>
      <p:pic>
        <p:nvPicPr>
          <p:cNvPr id="363" name="Google Shape;363;p35"/>
          <p:cNvPicPr preferRelativeResize="0"/>
          <p:nvPr/>
        </p:nvPicPr>
        <p:blipFill>
          <a:blip r:embed="rId3">
            <a:alphaModFix/>
          </a:blip>
          <a:stretch>
            <a:fillRect/>
          </a:stretch>
        </p:blipFill>
        <p:spPr>
          <a:xfrm>
            <a:off x="1576275" y="2002276"/>
            <a:ext cx="6961099" cy="1530544"/>
          </a:xfrm>
          <a:prstGeom prst="rect">
            <a:avLst/>
          </a:prstGeom>
          <a:noFill/>
          <a:ln>
            <a:noFill/>
          </a:ln>
        </p:spPr>
      </p:pic>
      <p:sp>
        <p:nvSpPr>
          <p:cNvPr id="364" name="Google Shape;364;p35"/>
          <p:cNvSpPr txBox="1"/>
          <p:nvPr/>
        </p:nvSpPr>
        <p:spPr>
          <a:xfrm>
            <a:off x="928475" y="3624275"/>
            <a:ext cx="3555300" cy="989700"/>
          </a:xfrm>
          <a:prstGeom prst="rect">
            <a:avLst/>
          </a:prstGeom>
          <a:noFill/>
          <a:ln>
            <a:noFill/>
          </a:ln>
        </p:spPr>
        <p:txBody>
          <a:bodyPr anchorCtr="0" anchor="t" bIns="91425" lIns="91425" spcFirstLastPara="1" rIns="91425" wrap="square" tIns="91425">
            <a:noAutofit/>
          </a:bodyPr>
          <a:lstStyle/>
          <a:p>
            <a:pPr indent="647700" lvl="0" marL="0" rtl="0" algn="l">
              <a:lnSpc>
                <a:spcPct val="115000"/>
              </a:lnSpc>
              <a:spcBef>
                <a:spcPts val="0"/>
              </a:spcBef>
              <a:spcAft>
                <a:spcPts val="0"/>
              </a:spcAft>
              <a:buNone/>
            </a:pPr>
            <a:r>
              <a:rPr lang="en" sz="1800">
                <a:solidFill>
                  <a:schemeClr val="dk1"/>
                </a:solidFill>
                <a:latin typeface="Barlow"/>
                <a:ea typeface="Barlow"/>
                <a:cs typeface="Barlow"/>
                <a:sym typeface="Barlow"/>
              </a:rPr>
              <a:t>Accuracy: </a:t>
            </a:r>
            <a:r>
              <a:rPr b="1" lang="en" sz="1800">
                <a:solidFill>
                  <a:schemeClr val="dk1"/>
                </a:solidFill>
                <a:latin typeface="Barlow"/>
                <a:ea typeface="Barlow"/>
                <a:cs typeface="Barlow"/>
                <a:sym typeface="Barlow"/>
              </a:rPr>
              <a:t>0.54</a:t>
            </a:r>
            <a:r>
              <a:rPr b="1" lang="en" sz="1800">
                <a:solidFill>
                  <a:schemeClr val="dk1"/>
                </a:solidFill>
                <a:latin typeface="Barlow"/>
                <a:ea typeface="Barlow"/>
                <a:cs typeface="Barlow"/>
                <a:sym typeface="Barlow"/>
              </a:rPr>
              <a:t>35</a:t>
            </a:r>
            <a:endParaRPr b="1" sz="1800">
              <a:solidFill>
                <a:schemeClr val="dk1"/>
              </a:solidFill>
              <a:latin typeface="Barlow"/>
              <a:ea typeface="Barlow"/>
              <a:cs typeface="Barlow"/>
              <a:sym typeface="Barlow"/>
            </a:endParaRPr>
          </a:p>
          <a:p>
            <a:pPr indent="647700" lvl="0" marL="0" rtl="0" algn="l">
              <a:lnSpc>
                <a:spcPct val="115000"/>
              </a:lnSpc>
              <a:spcBef>
                <a:spcPts val="0"/>
              </a:spcBef>
              <a:spcAft>
                <a:spcPts val="0"/>
              </a:spcAft>
              <a:buNone/>
            </a:pPr>
            <a:r>
              <a:rPr lang="en" sz="1800">
                <a:solidFill>
                  <a:schemeClr val="dk1"/>
                </a:solidFill>
                <a:latin typeface="Barlow"/>
                <a:ea typeface="Barlow"/>
                <a:cs typeface="Barlow"/>
                <a:sym typeface="Barlow"/>
              </a:rPr>
              <a:t>Precision: 0.</a:t>
            </a:r>
            <a:r>
              <a:rPr lang="en" sz="1800">
                <a:solidFill>
                  <a:schemeClr val="dk1"/>
                </a:solidFill>
                <a:latin typeface="Barlow"/>
                <a:ea typeface="Barlow"/>
                <a:cs typeface="Barlow"/>
                <a:sym typeface="Barlow"/>
              </a:rPr>
              <a:t>4967</a:t>
            </a:r>
            <a:endParaRPr sz="1800">
              <a:solidFill>
                <a:schemeClr val="dk1"/>
              </a:solidFill>
              <a:latin typeface="Barlow"/>
              <a:ea typeface="Barlow"/>
              <a:cs typeface="Barlow"/>
              <a:sym typeface="Barlow"/>
            </a:endParaRPr>
          </a:p>
          <a:p>
            <a:pPr indent="647700" lvl="0" marL="0" rtl="0" algn="l">
              <a:lnSpc>
                <a:spcPct val="115000"/>
              </a:lnSpc>
              <a:spcBef>
                <a:spcPts val="0"/>
              </a:spcBef>
              <a:spcAft>
                <a:spcPts val="0"/>
              </a:spcAft>
              <a:buNone/>
            </a:pPr>
            <a:r>
              <a:rPr lang="en" sz="1800">
                <a:solidFill>
                  <a:schemeClr val="dk1"/>
                </a:solidFill>
                <a:latin typeface="Barlow"/>
                <a:ea typeface="Barlow"/>
                <a:cs typeface="Barlow"/>
                <a:sym typeface="Barlow"/>
              </a:rPr>
              <a:t>Recall:        0.50</a:t>
            </a:r>
            <a:r>
              <a:rPr lang="en" sz="1800">
                <a:solidFill>
                  <a:schemeClr val="dk1"/>
                </a:solidFill>
                <a:latin typeface="Barlow"/>
                <a:ea typeface="Barlow"/>
                <a:cs typeface="Barlow"/>
                <a:sym typeface="Barlow"/>
              </a:rPr>
              <a:t>25</a:t>
            </a:r>
            <a:endParaRPr sz="1800">
              <a:solidFill>
                <a:schemeClr val="dk1"/>
              </a:solidFill>
              <a:latin typeface="Barlow"/>
              <a:ea typeface="Barlow"/>
              <a:cs typeface="Barlow"/>
              <a:sym typeface="Barlow"/>
            </a:endParaRPr>
          </a:p>
          <a:p>
            <a:pPr indent="647700" lvl="0" marL="0" rtl="0" algn="l">
              <a:lnSpc>
                <a:spcPct val="115000"/>
              </a:lnSpc>
              <a:spcBef>
                <a:spcPts val="0"/>
              </a:spcBef>
              <a:spcAft>
                <a:spcPts val="0"/>
              </a:spcAft>
              <a:buNone/>
            </a:pPr>
            <a:r>
              <a:rPr lang="en" sz="1800">
                <a:solidFill>
                  <a:schemeClr val="dk1"/>
                </a:solidFill>
                <a:latin typeface="Barlow"/>
                <a:ea typeface="Barlow"/>
                <a:cs typeface="Barlow"/>
                <a:sym typeface="Barlow"/>
              </a:rPr>
              <a:t>F1-score:  </a:t>
            </a:r>
            <a:r>
              <a:rPr b="1" lang="en" sz="1800">
                <a:solidFill>
                  <a:schemeClr val="dk1"/>
                </a:solidFill>
                <a:latin typeface="Barlow"/>
                <a:ea typeface="Barlow"/>
                <a:cs typeface="Barlow"/>
                <a:sym typeface="Barlow"/>
              </a:rPr>
              <a:t>0.</a:t>
            </a:r>
            <a:r>
              <a:rPr b="1" lang="en" sz="1800">
                <a:solidFill>
                  <a:schemeClr val="dk1"/>
                </a:solidFill>
                <a:latin typeface="Barlow"/>
                <a:ea typeface="Barlow"/>
                <a:cs typeface="Barlow"/>
                <a:sym typeface="Barlow"/>
              </a:rPr>
              <a:t>4996</a:t>
            </a:r>
            <a:endParaRPr b="1" sz="1800">
              <a:latin typeface="Barlow"/>
              <a:ea typeface="Barlow"/>
              <a:cs typeface="Barlow"/>
              <a:sym typeface="Barlow"/>
            </a:endParaRPr>
          </a:p>
        </p:txBody>
      </p:sp>
      <p:sp>
        <p:nvSpPr>
          <p:cNvPr id="365" name="Google Shape;365;p35"/>
          <p:cNvSpPr txBox="1"/>
          <p:nvPr/>
        </p:nvSpPr>
        <p:spPr>
          <a:xfrm>
            <a:off x="4691875" y="3760125"/>
            <a:ext cx="3555300" cy="989700"/>
          </a:xfrm>
          <a:prstGeom prst="rect">
            <a:avLst/>
          </a:prstGeom>
          <a:noFill/>
          <a:ln>
            <a:noFill/>
          </a:ln>
        </p:spPr>
        <p:txBody>
          <a:bodyPr anchorCtr="0" anchor="t" bIns="91425" lIns="91425" spcFirstLastPara="1" rIns="91425" wrap="square" tIns="91425">
            <a:noAutofit/>
          </a:bodyPr>
          <a:lstStyle/>
          <a:p>
            <a:pPr indent="647700" lvl="0" marL="0" rtl="0" algn="l">
              <a:lnSpc>
                <a:spcPct val="115000"/>
              </a:lnSpc>
              <a:spcBef>
                <a:spcPts val="0"/>
              </a:spcBef>
              <a:spcAft>
                <a:spcPts val="0"/>
              </a:spcAft>
              <a:buNone/>
            </a:pPr>
            <a:r>
              <a:t/>
            </a:r>
            <a:endParaRPr sz="1800">
              <a:latin typeface="Barlow"/>
              <a:ea typeface="Barlow"/>
              <a:cs typeface="Barlow"/>
              <a:sym typeface="Barlow"/>
            </a:endParaRPr>
          </a:p>
        </p:txBody>
      </p:sp>
      <p:pic>
        <p:nvPicPr>
          <p:cNvPr id="366" name="Google Shape;366;p35"/>
          <p:cNvPicPr preferRelativeResize="0"/>
          <p:nvPr/>
        </p:nvPicPr>
        <p:blipFill>
          <a:blip r:embed="rId4">
            <a:alphaModFix/>
          </a:blip>
          <a:stretch>
            <a:fillRect/>
          </a:stretch>
        </p:blipFill>
        <p:spPr>
          <a:xfrm>
            <a:off x="7003575" y="3532825"/>
            <a:ext cx="2140425" cy="1598450"/>
          </a:xfrm>
          <a:prstGeom prst="rect">
            <a:avLst/>
          </a:prstGeom>
          <a:noFill/>
          <a:ln>
            <a:noFill/>
          </a:ln>
        </p:spPr>
      </p:pic>
      <p:sp>
        <p:nvSpPr>
          <p:cNvPr id="367" name="Google Shape;367;p35"/>
          <p:cNvSpPr txBox="1"/>
          <p:nvPr>
            <p:ph idx="1" type="body"/>
          </p:nvPr>
        </p:nvSpPr>
        <p:spPr>
          <a:xfrm>
            <a:off x="5159675" y="3801575"/>
            <a:ext cx="2555400" cy="98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Probability of Coin</a:t>
            </a:r>
            <a:endParaRPr b="1"/>
          </a:p>
          <a:p>
            <a:pPr indent="0" lvl="0" marL="0" rtl="0" algn="l">
              <a:spcBef>
                <a:spcPts val="600"/>
              </a:spcBef>
              <a:spcAft>
                <a:spcPts val="0"/>
              </a:spcAft>
              <a:buNone/>
            </a:pPr>
            <a:r>
              <a:rPr b="1" lang="en"/>
              <a:t>Flipping: 0.5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71" name="Shape 371"/>
        <p:cNvGrpSpPr/>
        <p:nvPr/>
      </p:nvGrpSpPr>
      <p:grpSpPr>
        <a:xfrm>
          <a:off x="0" y="0"/>
          <a:ext cx="0" cy="0"/>
          <a:chOff x="0" y="0"/>
          <a:chExt cx="0" cy="0"/>
        </a:xfrm>
      </p:grpSpPr>
      <p:sp>
        <p:nvSpPr>
          <p:cNvPr id="372" name="Google Shape;372;p36"/>
          <p:cNvSpPr txBox="1"/>
          <p:nvPr>
            <p:ph idx="1" type="body"/>
          </p:nvPr>
        </p:nvSpPr>
        <p:spPr>
          <a:xfrm>
            <a:off x="2558575" y="1367175"/>
            <a:ext cx="5614800" cy="63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Number of Trees: 300</a:t>
            </a:r>
            <a:endParaRPr b="1"/>
          </a:p>
          <a:p>
            <a:pPr indent="0" lvl="0" marL="0" rtl="0" algn="l">
              <a:spcBef>
                <a:spcPts val="600"/>
              </a:spcBef>
              <a:spcAft>
                <a:spcPts val="0"/>
              </a:spcAft>
              <a:buNone/>
            </a:pPr>
            <a:r>
              <a:t/>
            </a:r>
            <a:endParaRPr/>
          </a:p>
        </p:txBody>
      </p:sp>
      <p:sp>
        <p:nvSpPr>
          <p:cNvPr id="373" name="Google Shape;373;p3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74" name="Google Shape;374;p36"/>
          <p:cNvGrpSpPr/>
          <p:nvPr/>
        </p:nvGrpSpPr>
        <p:grpSpPr>
          <a:xfrm>
            <a:off x="8247163" y="629034"/>
            <a:ext cx="205851" cy="335576"/>
            <a:chOff x="6730350" y="2315900"/>
            <a:chExt cx="257700" cy="420100"/>
          </a:xfrm>
        </p:grpSpPr>
        <p:sp>
          <p:nvSpPr>
            <p:cNvPr id="375" name="Google Shape;375;p36"/>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4.2</a:t>
            </a:r>
            <a:r>
              <a:rPr lang="en" sz="2000">
                <a:solidFill>
                  <a:schemeClr val="lt1"/>
                </a:solidFill>
              </a:rPr>
              <a:t> Decision Tree and Random Forest</a:t>
            </a:r>
            <a:r>
              <a:rPr lang="en"/>
              <a:t> </a:t>
            </a:r>
            <a:endParaRPr/>
          </a:p>
        </p:txBody>
      </p:sp>
      <p:pic>
        <p:nvPicPr>
          <p:cNvPr id="381" name="Google Shape;381;p36"/>
          <p:cNvPicPr preferRelativeResize="0"/>
          <p:nvPr/>
        </p:nvPicPr>
        <p:blipFill>
          <a:blip r:embed="rId3">
            <a:alphaModFix/>
          </a:blip>
          <a:stretch>
            <a:fillRect/>
          </a:stretch>
        </p:blipFill>
        <p:spPr>
          <a:xfrm>
            <a:off x="1719950" y="1367178"/>
            <a:ext cx="635100" cy="635100"/>
          </a:xfrm>
          <a:prstGeom prst="rect">
            <a:avLst/>
          </a:prstGeom>
          <a:noFill/>
          <a:ln>
            <a:noFill/>
          </a:ln>
        </p:spPr>
      </p:pic>
      <p:sp>
        <p:nvSpPr>
          <p:cNvPr id="382" name="Google Shape;382;p36"/>
          <p:cNvSpPr txBox="1"/>
          <p:nvPr/>
        </p:nvSpPr>
        <p:spPr>
          <a:xfrm>
            <a:off x="1719950" y="362427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Accuracy: </a:t>
            </a:r>
            <a:r>
              <a:rPr b="1" lang="en" sz="1800">
                <a:solidFill>
                  <a:schemeClr val="dk1"/>
                </a:solidFill>
                <a:highlight>
                  <a:srgbClr val="FFFFFF"/>
                </a:highlight>
                <a:latin typeface="Barlow"/>
                <a:ea typeface="Barlow"/>
                <a:cs typeface="Barlow"/>
                <a:sym typeface="Barlow"/>
              </a:rPr>
              <a:t>0.6</a:t>
            </a:r>
            <a:r>
              <a:rPr b="1" lang="en" sz="1800">
                <a:solidFill>
                  <a:schemeClr val="dk1"/>
                </a:solidFill>
                <a:highlight>
                  <a:srgbClr val="FFFFFF"/>
                </a:highlight>
                <a:latin typeface="Barlow"/>
                <a:ea typeface="Barlow"/>
                <a:cs typeface="Barlow"/>
                <a:sym typeface="Barlow"/>
              </a:rPr>
              <a:t>199</a:t>
            </a:r>
            <a:endParaRPr b="1"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Precision: 0.6</a:t>
            </a:r>
            <a:r>
              <a:rPr lang="en" sz="1800">
                <a:solidFill>
                  <a:schemeClr val="dk1"/>
                </a:solidFill>
                <a:highlight>
                  <a:srgbClr val="FFFFFF"/>
                </a:highlight>
                <a:latin typeface="Barlow"/>
                <a:ea typeface="Barlow"/>
                <a:cs typeface="Barlow"/>
                <a:sym typeface="Barlow"/>
              </a:rPr>
              <a:t>097</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Recall:        0.40</a:t>
            </a:r>
            <a:r>
              <a:rPr lang="en" sz="1800">
                <a:solidFill>
                  <a:schemeClr val="dk1"/>
                </a:solidFill>
                <a:highlight>
                  <a:srgbClr val="FFFFFF"/>
                </a:highlight>
                <a:latin typeface="Barlow"/>
                <a:ea typeface="Barlow"/>
                <a:cs typeface="Barlow"/>
                <a:sym typeface="Barlow"/>
              </a:rPr>
              <a:t>10</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F1-score:   </a:t>
            </a:r>
            <a:r>
              <a:rPr b="1" lang="en" sz="1800">
                <a:solidFill>
                  <a:schemeClr val="dk1"/>
                </a:solidFill>
                <a:highlight>
                  <a:srgbClr val="FFFFFF"/>
                </a:highlight>
                <a:latin typeface="Barlow"/>
                <a:ea typeface="Barlow"/>
                <a:cs typeface="Barlow"/>
                <a:sym typeface="Barlow"/>
              </a:rPr>
              <a:t>0.48</a:t>
            </a:r>
            <a:r>
              <a:rPr b="1" lang="en" sz="1800">
                <a:solidFill>
                  <a:schemeClr val="dk1"/>
                </a:solidFill>
                <a:highlight>
                  <a:srgbClr val="FFFFFF"/>
                </a:highlight>
                <a:latin typeface="Barlow"/>
                <a:ea typeface="Barlow"/>
                <a:cs typeface="Barlow"/>
                <a:sym typeface="Barlow"/>
              </a:rPr>
              <a:t>39</a:t>
            </a:r>
            <a:endParaRPr b="1" sz="1800">
              <a:solidFill>
                <a:schemeClr val="dk1"/>
              </a:solidFill>
              <a:latin typeface="Barlow"/>
              <a:ea typeface="Barlow"/>
              <a:cs typeface="Barlow"/>
              <a:sym typeface="Barlow"/>
            </a:endParaRPr>
          </a:p>
        </p:txBody>
      </p:sp>
      <p:pic>
        <p:nvPicPr>
          <p:cNvPr id="383" name="Google Shape;383;p36"/>
          <p:cNvPicPr preferRelativeResize="0"/>
          <p:nvPr/>
        </p:nvPicPr>
        <p:blipFill>
          <a:blip r:embed="rId4">
            <a:alphaModFix/>
          </a:blip>
          <a:stretch>
            <a:fillRect/>
          </a:stretch>
        </p:blipFill>
        <p:spPr>
          <a:xfrm>
            <a:off x="1587200" y="2002276"/>
            <a:ext cx="6865826" cy="1566848"/>
          </a:xfrm>
          <a:prstGeom prst="rect">
            <a:avLst/>
          </a:prstGeom>
          <a:noFill/>
          <a:ln>
            <a:noFill/>
          </a:ln>
        </p:spPr>
      </p:pic>
      <p:sp>
        <p:nvSpPr>
          <p:cNvPr id="384" name="Google Shape;384;p36"/>
          <p:cNvSpPr txBox="1"/>
          <p:nvPr/>
        </p:nvSpPr>
        <p:spPr>
          <a:xfrm>
            <a:off x="4897725" y="385717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How do we know each  variable’s marginal effect ?</a:t>
            </a:r>
            <a:endParaRPr b="1" sz="1800">
              <a:solidFill>
                <a:schemeClr val="dk1"/>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88" name="Shape 388"/>
        <p:cNvGrpSpPr/>
        <p:nvPr/>
      </p:nvGrpSpPr>
      <p:grpSpPr>
        <a:xfrm>
          <a:off x="0" y="0"/>
          <a:ext cx="0" cy="0"/>
          <a:chOff x="0" y="0"/>
          <a:chExt cx="0" cy="0"/>
        </a:xfrm>
      </p:grpSpPr>
      <p:sp>
        <p:nvSpPr>
          <p:cNvPr id="389" name="Google Shape;389;p37"/>
          <p:cNvSpPr txBox="1"/>
          <p:nvPr>
            <p:ph idx="1" type="body"/>
          </p:nvPr>
        </p:nvSpPr>
        <p:spPr>
          <a:xfrm>
            <a:off x="1576275" y="1367175"/>
            <a:ext cx="7174200" cy="63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Dependent Variable: SHOT Result ( 0 = miss, 1 = made)</a:t>
            </a:r>
            <a:endParaRPr b="1"/>
          </a:p>
          <a:p>
            <a:pPr indent="0" lvl="0" marL="0" rtl="0" algn="l">
              <a:spcBef>
                <a:spcPts val="600"/>
              </a:spcBef>
              <a:spcAft>
                <a:spcPts val="0"/>
              </a:spcAft>
              <a:buNone/>
            </a:pPr>
            <a:r>
              <a:t/>
            </a:r>
            <a:endParaRPr/>
          </a:p>
        </p:txBody>
      </p:sp>
      <p:sp>
        <p:nvSpPr>
          <p:cNvPr id="390" name="Google Shape;390;p37"/>
          <p:cNvSpPr txBox="1"/>
          <p:nvPr>
            <p:ph idx="2" type="body"/>
          </p:nvPr>
        </p:nvSpPr>
        <p:spPr>
          <a:xfrm>
            <a:off x="1576275" y="2002275"/>
            <a:ext cx="5795700" cy="172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Independent Variables: </a:t>
            </a:r>
            <a:endParaRPr b="1"/>
          </a:p>
          <a:p>
            <a:pPr indent="0" lvl="0" marL="0" rtl="0" algn="l">
              <a:spcBef>
                <a:spcPts val="600"/>
              </a:spcBef>
              <a:spcAft>
                <a:spcPts val="0"/>
              </a:spcAft>
              <a:buNone/>
            </a:pPr>
            <a:r>
              <a:t/>
            </a:r>
            <a:endParaRPr/>
          </a:p>
        </p:txBody>
      </p:sp>
      <p:sp>
        <p:nvSpPr>
          <p:cNvPr id="391" name="Google Shape;391;p3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92" name="Google Shape;392;p37"/>
          <p:cNvGrpSpPr/>
          <p:nvPr/>
        </p:nvGrpSpPr>
        <p:grpSpPr>
          <a:xfrm>
            <a:off x="8247163" y="629034"/>
            <a:ext cx="205851" cy="335576"/>
            <a:chOff x="6730350" y="2315900"/>
            <a:chExt cx="257700" cy="420100"/>
          </a:xfrm>
        </p:grpSpPr>
        <p:sp>
          <p:nvSpPr>
            <p:cNvPr id="393" name="Google Shape;393;p37"/>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a:t>
            </a:r>
            <a:r>
              <a:rPr lang="en" sz="2000">
                <a:solidFill>
                  <a:schemeClr val="lt1"/>
                </a:solidFill>
              </a:rPr>
              <a:t> Logistic Regression</a:t>
            </a:r>
            <a:endParaRPr/>
          </a:p>
        </p:txBody>
      </p:sp>
      <p:pic>
        <p:nvPicPr>
          <p:cNvPr id="399" name="Google Shape;399;p37"/>
          <p:cNvPicPr preferRelativeResize="0"/>
          <p:nvPr/>
        </p:nvPicPr>
        <p:blipFill rotWithShape="1">
          <a:blip r:embed="rId3">
            <a:alphaModFix/>
          </a:blip>
          <a:srcRect b="66402" l="29137" r="28647" t="0"/>
          <a:stretch/>
        </p:blipFill>
        <p:spPr>
          <a:xfrm>
            <a:off x="6049350" y="1992497"/>
            <a:ext cx="1013593" cy="806700"/>
          </a:xfrm>
          <a:prstGeom prst="rect">
            <a:avLst/>
          </a:prstGeom>
          <a:noFill/>
          <a:ln>
            <a:noFill/>
          </a:ln>
        </p:spPr>
      </p:pic>
      <p:pic>
        <p:nvPicPr>
          <p:cNvPr id="400" name="Google Shape;400;p37"/>
          <p:cNvPicPr preferRelativeResize="0"/>
          <p:nvPr/>
        </p:nvPicPr>
        <p:blipFill rotWithShape="1">
          <a:blip r:embed="rId4">
            <a:alphaModFix/>
          </a:blip>
          <a:srcRect b="0" l="29009" r="33852" t="0"/>
          <a:stretch/>
        </p:blipFill>
        <p:spPr>
          <a:xfrm>
            <a:off x="4747526" y="1816575"/>
            <a:ext cx="555576" cy="1158578"/>
          </a:xfrm>
          <a:prstGeom prst="rect">
            <a:avLst/>
          </a:prstGeom>
          <a:noFill/>
          <a:ln>
            <a:noFill/>
          </a:ln>
        </p:spPr>
      </p:pic>
      <p:pic>
        <p:nvPicPr>
          <p:cNvPr id="401" name="Google Shape;401;p37"/>
          <p:cNvPicPr preferRelativeResize="0"/>
          <p:nvPr/>
        </p:nvPicPr>
        <p:blipFill rotWithShape="1">
          <a:blip r:embed="rId5">
            <a:alphaModFix/>
          </a:blip>
          <a:srcRect b="0" l="31748" r="34778" t="28310"/>
          <a:stretch/>
        </p:blipFill>
        <p:spPr>
          <a:xfrm>
            <a:off x="5398421" y="1873209"/>
            <a:ext cx="555575" cy="1189961"/>
          </a:xfrm>
          <a:prstGeom prst="rect">
            <a:avLst/>
          </a:prstGeom>
          <a:noFill/>
          <a:ln>
            <a:noFill/>
          </a:ln>
        </p:spPr>
      </p:pic>
      <p:sp>
        <p:nvSpPr>
          <p:cNvPr id="402" name="Google Shape;402;p37"/>
          <p:cNvSpPr/>
          <p:nvPr/>
        </p:nvSpPr>
        <p:spPr>
          <a:xfrm>
            <a:off x="4045100" y="3282775"/>
            <a:ext cx="1013700" cy="3936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Barlow"/>
                <a:ea typeface="Barlow"/>
                <a:cs typeface="Barlow"/>
                <a:sym typeface="Barlow"/>
              </a:rPr>
              <a:t>Test(30%)</a:t>
            </a:r>
            <a:endParaRPr b="1">
              <a:solidFill>
                <a:srgbClr val="FFFFFF"/>
              </a:solidFill>
              <a:latin typeface="Barlow"/>
              <a:ea typeface="Barlow"/>
              <a:cs typeface="Barlow"/>
              <a:sym typeface="Barlow"/>
            </a:endParaRPr>
          </a:p>
        </p:txBody>
      </p:sp>
      <p:sp>
        <p:nvSpPr>
          <p:cNvPr id="403" name="Google Shape;403;p37"/>
          <p:cNvSpPr/>
          <p:nvPr/>
        </p:nvSpPr>
        <p:spPr>
          <a:xfrm>
            <a:off x="5051150" y="3282775"/>
            <a:ext cx="2011800" cy="39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Train(70%)</a:t>
            </a:r>
            <a:endParaRPr b="1">
              <a:solidFill>
                <a:srgbClr val="FFFFFF"/>
              </a:solidFill>
              <a:latin typeface="Barlow"/>
              <a:ea typeface="Barlow"/>
              <a:cs typeface="Barlow"/>
              <a:sym typeface="Barlow"/>
            </a:endParaRPr>
          </a:p>
        </p:txBody>
      </p:sp>
      <p:sp>
        <p:nvSpPr>
          <p:cNvPr id="404" name="Google Shape;404;p37"/>
          <p:cNvSpPr txBox="1"/>
          <p:nvPr/>
        </p:nvSpPr>
        <p:spPr>
          <a:xfrm>
            <a:off x="5512400" y="3736200"/>
            <a:ext cx="10893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89565 Obs</a:t>
            </a:r>
            <a:endParaRPr b="1">
              <a:latin typeface="Barlow"/>
              <a:ea typeface="Barlow"/>
              <a:cs typeface="Barlow"/>
              <a:sym typeface="Barlow"/>
            </a:endParaRPr>
          </a:p>
        </p:txBody>
      </p:sp>
      <p:sp>
        <p:nvSpPr>
          <p:cNvPr id="405" name="Google Shape;405;p37"/>
          <p:cNvSpPr txBox="1"/>
          <p:nvPr/>
        </p:nvSpPr>
        <p:spPr>
          <a:xfrm>
            <a:off x="4105625" y="3736200"/>
            <a:ext cx="10893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38386 Obs</a:t>
            </a:r>
            <a:endParaRPr b="1">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09" name="Shape 409"/>
        <p:cNvGrpSpPr/>
        <p:nvPr/>
      </p:nvGrpSpPr>
      <p:grpSpPr>
        <a:xfrm>
          <a:off x="0" y="0"/>
          <a:ext cx="0" cy="0"/>
          <a:chOff x="0" y="0"/>
          <a:chExt cx="0" cy="0"/>
        </a:xfrm>
      </p:grpSpPr>
      <p:sp>
        <p:nvSpPr>
          <p:cNvPr id="410" name="Google Shape;410;p38"/>
          <p:cNvSpPr txBox="1"/>
          <p:nvPr>
            <p:ph idx="2" type="body"/>
          </p:nvPr>
        </p:nvSpPr>
        <p:spPr>
          <a:xfrm>
            <a:off x="1576275" y="1302200"/>
            <a:ext cx="5795700" cy="69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Shot-related Variable</a:t>
            </a:r>
            <a:r>
              <a:rPr b="1" lang="en"/>
              <a:t>: </a:t>
            </a:r>
            <a:endParaRPr b="1"/>
          </a:p>
          <a:p>
            <a:pPr indent="0" lvl="0" marL="0" rtl="0" algn="l">
              <a:spcBef>
                <a:spcPts val="600"/>
              </a:spcBef>
              <a:spcAft>
                <a:spcPts val="0"/>
              </a:spcAft>
              <a:buNone/>
            </a:pPr>
            <a:r>
              <a:t/>
            </a:r>
            <a:endParaRPr/>
          </a:p>
        </p:txBody>
      </p:sp>
      <p:sp>
        <p:nvSpPr>
          <p:cNvPr id="411" name="Google Shape;411;p3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12" name="Google Shape;412;p38"/>
          <p:cNvGrpSpPr/>
          <p:nvPr/>
        </p:nvGrpSpPr>
        <p:grpSpPr>
          <a:xfrm>
            <a:off x="8247163" y="629034"/>
            <a:ext cx="205851" cy="335576"/>
            <a:chOff x="6730350" y="2315900"/>
            <a:chExt cx="257700" cy="420100"/>
          </a:xfrm>
        </p:grpSpPr>
        <p:sp>
          <p:nvSpPr>
            <p:cNvPr id="413" name="Google Shape;413;p3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3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 </a:t>
            </a:r>
            <a:r>
              <a:rPr lang="en" sz="2000">
                <a:solidFill>
                  <a:schemeClr val="lt1"/>
                </a:solidFill>
              </a:rPr>
              <a:t>Logistic Regression</a:t>
            </a:r>
            <a:r>
              <a:rPr lang="en"/>
              <a:t> </a:t>
            </a:r>
            <a:endParaRPr/>
          </a:p>
        </p:txBody>
      </p:sp>
      <p:pic>
        <p:nvPicPr>
          <p:cNvPr id="419" name="Google Shape;419;p38"/>
          <p:cNvPicPr preferRelativeResize="0"/>
          <p:nvPr/>
        </p:nvPicPr>
        <p:blipFill rotWithShape="1">
          <a:blip r:embed="rId3">
            <a:alphaModFix/>
          </a:blip>
          <a:srcRect b="66402" l="29137" r="28647" t="0"/>
          <a:stretch/>
        </p:blipFill>
        <p:spPr>
          <a:xfrm>
            <a:off x="2302400" y="1956996"/>
            <a:ext cx="1464450" cy="1165550"/>
          </a:xfrm>
          <a:prstGeom prst="rect">
            <a:avLst/>
          </a:prstGeom>
          <a:noFill/>
          <a:ln>
            <a:noFill/>
          </a:ln>
        </p:spPr>
      </p:pic>
      <p:sp>
        <p:nvSpPr>
          <p:cNvPr id="420" name="Google Shape;420;p38"/>
          <p:cNvSpPr txBox="1"/>
          <p:nvPr/>
        </p:nvSpPr>
        <p:spPr>
          <a:xfrm>
            <a:off x="1981700" y="2985700"/>
            <a:ext cx="2479800" cy="14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“Home, sweet home”</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“Time helps me relax”</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“Further, harder”</a:t>
            </a:r>
            <a:endParaRPr>
              <a:latin typeface="Barlow"/>
              <a:ea typeface="Barlow"/>
              <a:cs typeface="Barlow"/>
              <a:sym typeface="Barlow"/>
            </a:endParaRPr>
          </a:p>
        </p:txBody>
      </p:sp>
      <p:graphicFrame>
        <p:nvGraphicFramePr>
          <p:cNvPr id="421" name="Google Shape;421;p38"/>
          <p:cNvGraphicFramePr/>
          <p:nvPr/>
        </p:nvGraphicFramePr>
        <p:xfrm>
          <a:off x="5054863" y="1302200"/>
          <a:ext cx="3000000" cy="3000000"/>
        </p:xfrm>
        <a:graphic>
          <a:graphicData uri="http://schemas.openxmlformats.org/drawingml/2006/table">
            <a:tbl>
              <a:tblPr>
                <a:noFill/>
                <a:tableStyleId>{85812C71-2660-4BA3-82E5-483A7D37DA2C}</a:tableStyleId>
              </a:tblPr>
              <a:tblGrid>
                <a:gridCol w="1231850"/>
                <a:gridCol w="1231850"/>
                <a:gridCol w="1231850"/>
              </a:tblGrid>
              <a:tr h="361625">
                <a:tc>
                  <a:txBody>
                    <a:bodyPr>
                      <a:noAutofit/>
                    </a:bodyPr>
                    <a:lstStyle/>
                    <a:p>
                      <a:pPr indent="0" lvl="0" marL="0" rtl="0" algn="ctr">
                        <a:spcBef>
                          <a:spcPts val="0"/>
                        </a:spcBef>
                        <a:spcAft>
                          <a:spcPts val="0"/>
                        </a:spcAft>
                        <a:buNone/>
                      </a:pPr>
                      <a:r>
                        <a:rPr b="1" lang="en" sz="1200" u="sng">
                          <a:latin typeface="Barlow"/>
                          <a:ea typeface="Barlow"/>
                          <a:cs typeface="Barlow"/>
                          <a:sym typeface="Barlow"/>
                        </a:rPr>
                        <a:t>VARIABLE</a:t>
                      </a:r>
                      <a:endParaRPr b="1" sz="1200"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u="sng">
                          <a:latin typeface="Barlow"/>
                          <a:ea typeface="Barlow"/>
                          <a:cs typeface="Barlow"/>
                          <a:sym typeface="Barlow"/>
                        </a:rPr>
                        <a:t>COEF</a:t>
                      </a:r>
                      <a:endParaRPr b="1"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noAutofit/>
                    </a:bodyPr>
                    <a:lstStyle/>
                    <a:p>
                      <a:pPr indent="0" lvl="0" marL="0" rtl="0" algn="ctr">
                        <a:spcBef>
                          <a:spcPts val="0"/>
                        </a:spcBef>
                        <a:spcAft>
                          <a:spcPts val="0"/>
                        </a:spcAft>
                        <a:buNone/>
                      </a:pPr>
                      <a:r>
                        <a:rPr b="1" lang="en" u="sng">
                          <a:latin typeface="Barlow"/>
                          <a:ea typeface="Barlow"/>
                          <a:cs typeface="Barlow"/>
                          <a:sym typeface="Barlow"/>
                        </a:rPr>
                        <a:t>P-VALUE</a:t>
                      </a:r>
                      <a:endParaRPr b="1"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r h="447675">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CONSTANT</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0.5310</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0.078</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7675">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HOME</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0.0303</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0.029</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7675">
                <a:tc>
                  <a:txBody>
                    <a:bodyPr>
                      <a:noAutofit/>
                    </a:bodyPr>
                    <a:lstStyle/>
                    <a:p>
                      <a:pPr indent="0" lvl="0" marL="0" rtl="0" algn="ctr">
                        <a:lnSpc>
                          <a:spcPct val="115000"/>
                        </a:lnSpc>
                        <a:spcBef>
                          <a:spcPts val="1100"/>
                        </a:spcBef>
                        <a:spcAft>
                          <a:spcPts val="0"/>
                        </a:spcAft>
                        <a:buNone/>
                      </a:pPr>
                      <a:r>
                        <a:rPr lang="en">
                          <a:highlight>
                            <a:srgbClr val="FFFFFF"/>
                          </a:highlight>
                          <a:latin typeface="Barlow"/>
                          <a:ea typeface="Barlow"/>
                          <a:cs typeface="Barlow"/>
                          <a:sym typeface="Barlow"/>
                        </a:rPr>
                        <a:t>PERIOD</a:t>
                      </a:r>
                      <a:endParaRPr>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lang="en">
                          <a:highlight>
                            <a:srgbClr val="FFFFFF"/>
                          </a:highlight>
                          <a:latin typeface="Barlow"/>
                          <a:ea typeface="Barlow"/>
                          <a:cs typeface="Barlow"/>
                          <a:sym typeface="Barlow"/>
                        </a:rPr>
                        <a:t>-0.0004</a:t>
                      </a:r>
                      <a:endParaRPr>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lang="en">
                          <a:highlight>
                            <a:srgbClr val="FFFFFF"/>
                          </a:highlight>
                          <a:latin typeface="Barlow"/>
                          <a:ea typeface="Barlow"/>
                          <a:cs typeface="Barlow"/>
                          <a:sym typeface="Barlow"/>
                        </a:rPr>
                        <a:t>0.943</a:t>
                      </a:r>
                      <a:endParaRPr>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7675">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SHOT_CLOCK</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0.0154</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0.000</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7675">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SHOT_DIS</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-0.2149</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lnSpc>
                          <a:spcPct val="115000"/>
                        </a:lnSpc>
                        <a:spcBef>
                          <a:spcPts val="1100"/>
                        </a:spcBef>
                        <a:spcAft>
                          <a:spcPts val="0"/>
                        </a:spcAft>
                        <a:buNone/>
                      </a:pPr>
                      <a:r>
                        <a:rPr b="1" lang="en">
                          <a:highlight>
                            <a:srgbClr val="FFFFFF"/>
                          </a:highlight>
                          <a:latin typeface="Barlow"/>
                          <a:ea typeface="Barlow"/>
                          <a:cs typeface="Barlow"/>
                          <a:sym typeface="Barlow"/>
                        </a:rPr>
                        <a:t>0.000</a:t>
                      </a:r>
                      <a:endParaRPr b="1">
                        <a:highlight>
                          <a:srgbClr val="FFFFFF"/>
                        </a:highlight>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25" name="Shape 425"/>
        <p:cNvGrpSpPr/>
        <p:nvPr/>
      </p:nvGrpSpPr>
      <p:grpSpPr>
        <a:xfrm>
          <a:off x="0" y="0"/>
          <a:ext cx="0" cy="0"/>
          <a:chOff x="0" y="0"/>
          <a:chExt cx="0" cy="0"/>
        </a:xfrm>
      </p:grpSpPr>
      <p:sp>
        <p:nvSpPr>
          <p:cNvPr id="426" name="Google Shape;426;p39"/>
          <p:cNvSpPr txBox="1"/>
          <p:nvPr>
            <p:ph idx="2" type="body"/>
          </p:nvPr>
        </p:nvSpPr>
        <p:spPr>
          <a:xfrm>
            <a:off x="1397675" y="1302200"/>
            <a:ext cx="5795700" cy="69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Offense-related </a:t>
            </a:r>
            <a:r>
              <a:rPr b="1" lang="en"/>
              <a:t>Variables: </a:t>
            </a:r>
            <a:endParaRPr b="1"/>
          </a:p>
          <a:p>
            <a:pPr indent="0" lvl="0" marL="0" rtl="0" algn="l">
              <a:spcBef>
                <a:spcPts val="600"/>
              </a:spcBef>
              <a:spcAft>
                <a:spcPts val="0"/>
              </a:spcAft>
              <a:buNone/>
            </a:pPr>
            <a:r>
              <a:t/>
            </a:r>
            <a:endParaRPr/>
          </a:p>
        </p:txBody>
      </p:sp>
      <p:sp>
        <p:nvSpPr>
          <p:cNvPr id="427" name="Google Shape;427;p3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28" name="Google Shape;428;p39"/>
          <p:cNvGrpSpPr/>
          <p:nvPr/>
        </p:nvGrpSpPr>
        <p:grpSpPr>
          <a:xfrm>
            <a:off x="8247163" y="629034"/>
            <a:ext cx="205851" cy="335576"/>
            <a:chOff x="6730350" y="2315900"/>
            <a:chExt cx="257700" cy="420100"/>
          </a:xfrm>
        </p:grpSpPr>
        <p:sp>
          <p:nvSpPr>
            <p:cNvPr id="429" name="Google Shape;429;p39"/>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 </a:t>
            </a:r>
            <a:r>
              <a:rPr lang="en" sz="2000">
                <a:solidFill>
                  <a:schemeClr val="lt1"/>
                </a:solidFill>
              </a:rPr>
              <a:t>Logistic Regression</a:t>
            </a:r>
            <a:r>
              <a:rPr lang="en"/>
              <a:t> </a:t>
            </a:r>
            <a:endParaRPr/>
          </a:p>
        </p:txBody>
      </p:sp>
      <p:sp>
        <p:nvSpPr>
          <p:cNvPr id="435" name="Google Shape;435;p39"/>
          <p:cNvSpPr txBox="1"/>
          <p:nvPr/>
        </p:nvSpPr>
        <p:spPr>
          <a:xfrm>
            <a:off x="1981700" y="2985700"/>
            <a:ext cx="2479800" cy="16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“Experience does help”</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“I am good at shooting”</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“Be careful”</a:t>
            </a:r>
            <a:endParaRPr>
              <a:latin typeface="Barlow"/>
              <a:ea typeface="Barlow"/>
              <a:cs typeface="Barlow"/>
              <a:sym typeface="Barlow"/>
            </a:endParaRPr>
          </a:p>
        </p:txBody>
      </p:sp>
      <p:graphicFrame>
        <p:nvGraphicFramePr>
          <p:cNvPr id="436" name="Google Shape;436;p39"/>
          <p:cNvGraphicFramePr/>
          <p:nvPr/>
        </p:nvGraphicFramePr>
        <p:xfrm>
          <a:off x="5009788" y="393475"/>
          <a:ext cx="3000000" cy="3000000"/>
        </p:xfrm>
        <a:graphic>
          <a:graphicData uri="http://schemas.openxmlformats.org/drawingml/2006/table">
            <a:tbl>
              <a:tblPr>
                <a:noFill/>
                <a:tableStyleId>{85812C71-2660-4BA3-82E5-483A7D37DA2C}</a:tableStyleId>
              </a:tblPr>
              <a:tblGrid>
                <a:gridCol w="1348375"/>
                <a:gridCol w="1348375"/>
                <a:gridCol w="1348375"/>
              </a:tblGrid>
              <a:tr h="366775">
                <a:tc>
                  <a:txBody>
                    <a:bodyPr>
                      <a:noAutofit/>
                    </a:bodyPr>
                    <a:lstStyle/>
                    <a:p>
                      <a:pPr indent="0" lvl="0" marL="0" rtl="0" algn="ctr">
                        <a:spcBef>
                          <a:spcPts val="0"/>
                        </a:spcBef>
                        <a:spcAft>
                          <a:spcPts val="0"/>
                        </a:spcAft>
                        <a:buNone/>
                      </a:pPr>
                      <a:r>
                        <a:rPr b="1" lang="en" sz="1200" u="sng">
                          <a:latin typeface="Barlow"/>
                          <a:ea typeface="Barlow"/>
                          <a:cs typeface="Barlow"/>
                          <a:sym typeface="Barlow"/>
                        </a:rPr>
                        <a:t>VARIABLE</a:t>
                      </a:r>
                      <a:endParaRPr b="1" sz="1200"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u="sng">
                          <a:latin typeface="Barlow"/>
                          <a:ea typeface="Barlow"/>
                          <a:cs typeface="Barlow"/>
                          <a:sym typeface="Barlow"/>
                        </a:rPr>
                        <a:t>COEF</a:t>
                      </a:r>
                      <a:endParaRPr b="1"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u="sng">
                          <a:latin typeface="Barlow"/>
                          <a:ea typeface="Barlow"/>
                          <a:cs typeface="Barlow"/>
                          <a:sym typeface="Barlow"/>
                        </a:rPr>
                        <a:t>P-VALUE</a:t>
                      </a:r>
                      <a:endParaRPr b="1"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rtl="0" algn="ctr">
                        <a:lnSpc>
                          <a:spcPct val="115000"/>
                        </a:lnSpc>
                        <a:spcBef>
                          <a:spcPts val="1100"/>
                        </a:spcBef>
                        <a:spcAft>
                          <a:spcPts val="0"/>
                        </a:spcAft>
                        <a:buNone/>
                      </a:pPr>
                      <a:r>
                        <a:rPr b="1" lang="en" sz="1200">
                          <a:latin typeface="Barlow"/>
                          <a:ea typeface="Barlow"/>
                          <a:cs typeface="Barlow"/>
                          <a:sym typeface="Barlow"/>
                        </a:rPr>
                        <a:t>TOUCH_TIME</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lnSpc>
                          <a:spcPct val="115000"/>
                        </a:lnSpc>
                        <a:spcBef>
                          <a:spcPts val="1100"/>
                        </a:spcBef>
                        <a:spcAft>
                          <a:spcPts val="0"/>
                        </a:spcAft>
                        <a:buNone/>
                      </a:pPr>
                      <a:r>
                        <a:rPr b="1" lang="en" sz="1200">
                          <a:solidFill>
                            <a:schemeClr val="dk1"/>
                          </a:solidFill>
                        </a:rPr>
                        <a:t>-0.0816</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lnSpc>
                          <a:spcPct val="115000"/>
                        </a:lnSpc>
                        <a:spcBef>
                          <a:spcPts val="1100"/>
                        </a:spcBef>
                        <a:spcAft>
                          <a:spcPts val="0"/>
                        </a:spcAft>
                        <a:buNone/>
                      </a:pPr>
                      <a:r>
                        <a:rPr b="1" lang="en" sz="1200">
                          <a:latin typeface="Barlow"/>
                          <a:ea typeface="Barlow"/>
                          <a:cs typeface="Barlow"/>
                          <a:sym typeface="Barlow"/>
                        </a:rPr>
                        <a:t>0.000</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DRIBBLES</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0.0441</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0.000</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Height_off</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-0.0015</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0.104</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Age_off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0.0064</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0.000</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OWS_off</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-0.0016</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0.800</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OBPM_off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0.0272</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0.000</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FG%_off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1.4884</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0.000</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USG%_off</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0.0027</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0.105</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TOV%_off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-0.0052</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0.018</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bl>
          </a:graphicData>
        </a:graphic>
      </p:graphicFrame>
      <p:pic>
        <p:nvPicPr>
          <p:cNvPr id="437" name="Google Shape;437;p39"/>
          <p:cNvPicPr preferRelativeResize="0"/>
          <p:nvPr/>
        </p:nvPicPr>
        <p:blipFill>
          <a:blip r:embed="rId3">
            <a:alphaModFix/>
          </a:blip>
          <a:stretch>
            <a:fillRect/>
          </a:stretch>
        </p:blipFill>
        <p:spPr>
          <a:xfrm>
            <a:off x="2268000" y="1814350"/>
            <a:ext cx="1400400" cy="140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41" name="Shape 441"/>
        <p:cNvGrpSpPr/>
        <p:nvPr/>
      </p:nvGrpSpPr>
      <p:grpSpPr>
        <a:xfrm>
          <a:off x="0" y="0"/>
          <a:ext cx="0" cy="0"/>
          <a:chOff x="0" y="0"/>
          <a:chExt cx="0" cy="0"/>
        </a:xfrm>
      </p:grpSpPr>
      <p:sp>
        <p:nvSpPr>
          <p:cNvPr id="442" name="Google Shape;442;p40"/>
          <p:cNvSpPr txBox="1"/>
          <p:nvPr>
            <p:ph idx="2" type="body"/>
          </p:nvPr>
        </p:nvSpPr>
        <p:spPr>
          <a:xfrm>
            <a:off x="1397675" y="1302200"/>
            <a:ext cx="5795700" cy="69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De</a:t>
            </a:r>
            <a:r>
              <a:rPr b="1" lang="en"/>
              <a:t>fence-related Variables: </a:t>
            </a:r>
            <a:endParaRPr b="1"/>
          </a:p>
          <a:p>
            <a:pPr indent="0" lvl="0" marL="0" rtl="0" algn="l">
              <a:spcBef>
                <a:spcPts val="600"/>
              </a:spcBef>
              <a:spcAft>
                <a:spcPts val="0"/>
              </a:spcAft>
              <a:buNone/>
            </a:pPr>
            <a:r>
              <a:t/>
            </a:r>
            <a:endParaRPr/>
          </a:p>
        </p:txBody>
      </p:sp>
      <p:sp>
        <p:nvSpPr>
          <p:cNvPr id="443" name="Google Shape;443;p4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44" name="Google Shape;444;p40"/>
          <p:cNvGrpSpPr/>
          <p:nvPr/>
        </p:nvGrpSpPr>
        <p:grpSpPr>
          <a:xfrm>
            <a:off x="8247163" y="629034"/>
            <a:ext cx="205851" cy="335576"/>
            <a:chOff x="6730350" y="2315900"/>
            <a:chExt cx="257700" cy="420100"/>
          </a:xfrm>
        </p:grpSpPr>
        <p:sp>
          <p:nvSpPr>
            <p:cNvPr id="445" name="Google Shape;445;p40"/>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4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 </a:t>
            </a:r>
            <a:r>
              <a:rPr lang="en" sz="2000">
                <a:solidFill>
                  <a:schemeClr val="lt1"/>
                </a:solidFill>
              </a:rPr>
              <a:t>Logistic Regression</a:t>
            </a:r>
            <a:r>
              <a:rPr lang="en"/>
              <a:t> </a:t>
            </a:r>
            <a:endParaRPr/>
          </a:p>
        </p:txBody>
      </p:sp>
      <p:sp>
        <p:nvSpPr>
          <p:cNvPr id="451" name="Google Shape;451;p40"/>
          <p:cNvSpPr txBox="1"/>
          <p:nvPr/>
        </p:nvSpPr>
        <p:spPr>
          <a:xfrm>
            <a:off x="1996825" y="3214750"/>
            <a:ext cx="2479800" cy="18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 Hey! Come closer.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“I am taller than you”</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“Experience still works”</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“Block!”</a:t>
            </a:r>
            <a:endParaRPr>
              <a:latin typeface="Barlow"/>
              <a:ea typeface="Barlow"/>
              <a:cs typeface="Barlow"/>
              <a:sym typeface="Barlow"/>
            </a:endParaRPr>
          </a:p>
        </p:txBody>
      </p:sp>
      <p:graphicFrame>
        <p:nvGraphicFramePr>
          <p:cNvPr id="452" name="Google Shape;452;p40"/>
          <p:cNvGraphicFramePr/>
          <p:nvPr/>
        </p:nvGraphicFramePr>
        <p:xfrm>
          <a:off x="5009788" y="393475"/>
          <a:ext cx="3000000" cy="3000000"/>
        </p:xfrm>
        <a:graphic>
          <a:graphicData uri="http://schemas.openxmlformats.org/drawingml/2006/table">
            <a:tbl>
              <a:tblPr>
                <a:noFill/>
                <a:tableStyleId>{85812C71-2660-4BA3-82E5-483A7D37DA2C}</a:tableStyleId>
              </a:tblPr>
              <a:tblGrid>
                <a:gridCol w="1378075"/>
                <a:gridCol w="1378075"/>
                <a:gridCol w="1378075"/>
              </a:tblGrid>
              <a:tr h="366775">
                <a:tc>
                  <a:txBody>
                    <a:bodyPr>
                      <a:noAutofit/>
                    </a:bodyPr>
                    <a:lstStyle/>
                    <a:p>
                      <a:pPr indent="0" lvl="0" marL="0" rtl="0" algn="ctr">
                        <a:spcBef>
                          <a:spcPts val="0"/>
                        </a:spcBef>
                        <a:spcAft>
                          <a:spcPts val="0"/>
                        </a:spcAft>
                        <a:buNone/>
                      </a:pPr>
                      <a:r>
                        <a:rPr b="1" lang="en" sz="1200" u="sng">
                          <a:latin typeface="Barlow"/>
                          <a:ea typeface="Barlow"/>
                          <a:cs typeface="Barlow"/>
                          <a:sym typeface="Barlow"/>
                        </a:rPr>
                        <a:t>VARIABLE</a:t>
                      </a:r>
                      <a:endParaRPr b="1" sz="1200"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u="sng">
                          <a:latin typeface="Barlow"/>
                          <a:ea typeface="Barlow"/>
                          <a:cs typeface="Barlow"/>
                          <a:sym typeface="Barlow"/>
                        </a:rPr>
                        <a:t>COEF</a:t>
                      </a:r>
                      <a:endParaRPr b="1"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u="sng">
                          <a:latin typeface="Barlow"/>
                          <a:ea typeface="Barlow"/>
                          <a:cs typeface="Barlow"/>
                          <a:sym typeface="Barlow"/>
                        </a:rPr>
                        <a:t>P-VALUE</a:t>
                      </a:r>
                      <a:endParaRPr b="1"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rtl="0" algn="ctr">
                        <a:lnSpc>
                          <a:spcPct val="115000"/>
                        </a:lnSpc>
                        <a:spcBef>
                          <a:spcPts val="1100"/>
                        </a:spcBef>
                        <a:spcAft>
                          <a:spcPts val="0"/>
                        </a:spcAft>
                        <a:buNone/>
                      </a:pPr>
                      <a:r>
                        <a:rPr b="1" lang="en" sz="1200">
                          <a:latin typeface="Barlow"/>
                          <a:ea typeface="Barlow"/>
                          <a:cs typeface="Barlow"/>
                          <a:sym typeface="Barlow"/>
                        </a:rPr>
                        <a:t>Height_def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lnSpc>
                          <a:spcPct val="115000"/>
                        </a:lnSpc>
                        <a:spcBef>
                          <a:spcPts val="1100"/>
                        </a:spcBef>
                        <a:spcAft>
                          <a:spcPts val="0"/>
                        </a:spcAft>
                        <a:buNone/>
                      </a:pPr>
                      <a:r>
                        <a:rPr b="1" lang="en" sz="1200">
                          <a:latin typeface="Barlow"/>
                          <a:ea typeface="Barlow"/>
                          <a:cs typeface="Barlow"/>
                          <a:sym typeface="Barlow"/>
                        </a:rPr>
                        <a:t>-0.0033</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lnSpc>
                          <a:spcPct val="115000"/>
                        </a:lnSpc>
                        <a:spcBef>
                          <a:spcPts val="1100"/>
                        </a:spcBef>
                        <a:spcAft>
                          <a:spcPts val="0"/>
                        </a:spcAft>
                        <a:buNone/>
                      </a:pPr>
                      <a:r>
                        <a:rPr b="1" lang="en" sz="1200">
                          <a:latin typeface="Barlow"/>
                          <a:ea typeface="Barlow"/>
                          <a:cs typeface="Barlow"/>
                          <a:sym typeface="Barlow"/>
                        </a:rPr>
                        <a:t>0.004</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Age_def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-0.0033</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0.038</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DWS_def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-0.0231</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0.003</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BLK%_def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-0.00485</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0.000</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TRB%_def</a:t>
                      </a:r>
                      <a:endParaRPr sz="1200">
                        <a:latin typeface="Barlow"/>
                        <a:ea typeface="Barlow"/>
                        <a:cs typeface="Barlow"/>
                        <a:sym typeface="Barlow"/>
                      </a:endParaRPr>
                    </a:p>
                  </a:txBody>
                  <a:tcPr marT="66675" marB="66675" marR="64000"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-0.0034</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0.170</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STL%_def</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-0.0019</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0.887</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USG%_def</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0.0004</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0.782</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TOV%_DEF</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-0.0011</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0.579</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CLOSE_DEF_DIST</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0.3886</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0.000</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bl>
          </a:graphicData>
        </a:graphic>
      </p:graphicFrame>
      <p:pic>
        <p:nvPicPr>
          <p:cNvPr id="453" name="Google Shape;453;p40"/>
          <p:cNvPicPr preferRelativeResize="0"/>
          <p:nvPr/>
        </p:nvPicPr>
        <p:blipFill rotWithShape="1">
          <a:blip r:embed="rId3">
            <a:alphaModFix/>
          </a:blip>
          <a:srcRect b="-7434" l="0" r="0" t="0"/>
          <a:stretch/>
        </p:blipFill>
        <p:spPr>
          <a:xfrm>
            <a:off x="2413425" y="1856526"/>
            <a:ext cx="1245275" cy="1337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57" name="Shape 457"/>
        <p:cNvGrpSpPr/>
        <p:nvPr/>
      </p:nvGrpSpPr>
      <p:grpSpPr>
        <a:xfrm>
          <a:off x="0" y="0"/>
          <a:ext cx="0" cy="0"/>
          <a:chOff x="0" y="0"/>
          <a:chExt cx="0" cy="0"/>
        </a:xfrm>
      </p:grpSpPr>
      <p:sp>
        <p:nvSpPr>
          <p:cNvPr id="458" name="Google Shape;458;p4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59" name="Google Shape;459;p41"/>
          <p:cNvGrpSpPr/>
          <p:nvPr/>
        </p:nvGrpSpPr>
        <p:grpSpPr>
          <a:xfrm>
            <a:off x="8247163" y="629034"/>
            <a:ext cx="205851" cy="335576"/>
            <a:chOff x="6730350" y="2315900"/>
            <a:chExt cx="257700" cy="420100"/>
          </a:xfrm>
        </p:grpSpPr>
        <p:sp>
          <p:nvSpPr>
            <p:cNvPr id="460" name="Google Shape;460;p41"/>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1"/>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 </a:t>
            </a:r>
            <a:r>
              <a:rPr lang="en" sz="2000">
                <a:solidFill>
                  <a:schemeClr val="lt1"/>
                </a:solidFill>
              </a:rPr>
              <a:t>Logistic Regression</a:t>
            </a:r>
            <a:r>
              <a:rPr lang="en"/>
              <a:t> </a:t>
            </a:r>
            <a:endParaRPr/>
          </a:p>
        </p:txBody>
      </p:sp>
      <p:sp>
        <p:nvSpPr>
          <p:cNvPr id="466" name="Google Shape;466;p41"/>
          <p:cNvSpPr txBox="1"/>
          <p:nvPr/>
        </p:nvSpPr>
        <p:spPr>
          <a:xfrm>
            <a:off x="1719950" y="336652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Logistic#1 </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Accuracy: </a:t>
            </a:r>
            <a:r>
              <a:rPr b="1" lang="en" sz="1800">
                <a:solidFill>
                  <a:schemeClr val="dk1"/>
                </a:solidFill>
                <a:highlight>
                  <a:srgbClr val="FFFFFF"/>
                </a:highlight>
                <a:latin typeface="Barlow"/>
                <a:ea typeface="Barlow"/>
                <a:cs typeface="Barlow"/>
                <a:sym typeface="Barlow"/>
              </a:rPr>
              <a:t>0.6135</a:t>
            </a:r>
            <a:endParaRPr b="1"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Precision: 0.5962</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Recall:        0.4591</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F1-score:   </a:t>
            </a:r>
            <a:r>
              <a:rPr b="1" lang="en" sz="1800">
                <a:solidFill>
                  <a:schemeClr val="dk1"/>
                </a:solidFill>
                <a:highlight>
                  <a:srgbClr val="FFFFFF"/>
                </a:highlight>
                <a:latin typeface="Barlow"/>
                <a:ea typeface="Barlow"/>
                <a:cs typeface="Barlow"/>
                <a:sym typeface="Barlow"/>
              </a:rPr>
              <a:t>0.5188</a:t>
            </a:r>
            <a:endParaRPr b="1" sz="1800">
              <a:solidFill>
                <a:schemeClr val="dk1"/>
              </a:solidFill>
              <a:latin typeface="Barlow"/>
              <a:ea typeface="Barlow"/>
              <a:cs typeface="Barlow"/>
              <a:sym typeface="Barlow"/>
            </a:endParaRPr>
          </a:p>
        </p:txBody>
      </p:sp>
      <p:sp>
        <p:nvSpPr>
          <p:cNvPr id="467" name="Google Shape;467;p41"/>
          <p:cNvSpPr txBox="1"/>
          <p:nvPr/>
        </p:nvSpPr>
        <p:spPr>
          <a:xfrm>
            <a:off x="5275250" y="336652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Random Forest</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Accuracy: </a:t>
            </a:r>
            <a:r>
              <a:rPr b="1" lang="en" sz="1800">
                <a:solidFill>
                  <a:schemeClr val="dk1"/>
                </a:solidFill>
                <a:highlight>
                  <a:srgbClr val="FFFFFF"/>
                </a:highlight>
                <a:latin typeface="Barlow"/>
                <a:ea typeface="Barlow"/>
                <a:cs typeface="Barlow"/>
                <a:sym typeface="Barlow"/>
              </a:rPr>
              <a:t>0.6</a:t>
            </a:r>
            <a:r>
              <a:rPr b="1" lang="en" sz="1800">
                <a:solidFill>
                  <a:schemeClr val="dk1"/>
                </a:solidFill>
                <a:highlight>
                  <a:srgbClr val="FFFFFF"/>
                </a:highlight>
                <a:latin typeface="Barlow"/>
                <a:ea typeface="Barlow"/>
                <a:cs typeface="Barlow"/>
                <a:sym typeface="Barlow"/>
              </a:rPr>
              <a:t>199</a:t>
            </a:r>
            <a:endParaRPr b="1"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Precision: 0.6</a:t>
            </a:r>
            <a:r>
              <a:rPr lang="en" sz="1800">
                <a:solidFill>
                  <a:schemeClr val="dk1"/>
                </a:solidFill>
                <a:highlight>
                  <a:srgbClr val="FFFFFF"/>
                </a:highlight>
                <a:latin typeface="Barlow"/>
                <a:ea typeface="Barlow"/>
                <a:cs typeface="Barlow"/>
                <a:sym typeface="Barlow"/>
              </a:rPr>
              <a:t>097</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Recall:        0.40</a:t>
            </a:r>
            <a:r>
              <a:rPr lang="en" sz="1800">
                <a:solidFill>
                  <a:schemeClr val="dk1"/>
                </a:solidFill>
                <a:highlight>
                  <a:srgbClr val="FFFFFF"/>
                </a:highlight>
                <a:latin typeface="Barlow"/>
                <a:ea typeface="Barlow"/>
                <a:cs typeface="Barlow"/>
                <a:sym typeface="Barlow"/>
              </a:rPr>
              <a:t>10</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F1-score:   </a:t>
            </a:r>
            <a:r>
              <a:rPr b="1" lang="en" sz="1800">
                <a:solidFill>
                  <a:schemeClr val="dk1"/>
                </a:solidFill>
                <a:highlight>
                  <a:srgbClr val="FFFFFF"/>
                </a:highlight>
                <a:latin typeface="Barlow"/>
                <a:ea typeface="Barlow"/>
                <a:cs typeface="Barlow"/>
                <a:sym typeface="Barlow"/>
              </a:rPr>
              <a:t>0.48</a:t>
            </a:r>
            <a:r>
              <a:rPr b="1" lang="en" sz="1800">
                <a:solidFill>
                  <a:schemeClr val="dk1"/>
                </a:solidFill>
                <a:highlight>
                  <a:srgbClr val="FFFFFF"/>
                </a:highlight>
                <a:latin typeface="Barlow"/>
                <a:ea typeface="Barlow"/>
                <a:cs typeface="Barlow"/>
                <a:sym typeface="Barlow"/>
              </a:rPr>
              <a:t>39</a:t>
            </a:r>
            <a:endParaRPr b="1" sz="1800">
              <a:solidFill>
                <a:schemeClr val="dk1"/>
              </a:solidFill>
              <a:latin typeface="Barlow"/>
              <a:ea typeface="Barlow"/>
              <a:cs typeface="Barlow"/>
              <a:sym typeface="Barlow"/>
            </a:endParaRPr>
          </a:p>
        </p:txBody>
      </p:sp>
      <p:pic>
        <p:nvPicPr>
          <p:cNvPr id="468" name="Google Shape;468;p41"/>
          <p:cNvPicPr preferRelativeResize="0"/>
          <p:nvPr/>
        </p:nvPicPr>
        <p:blipFill>
          <a:blip r:embed="rId3">
            <a:alphaModFix/>
          </a:blip>
          <a:stretch>
            <a:fillRect/>
          </a:stretch>
        </p:blipFill>
        <p:spPr>
          <a:xfrm>
            <a:off x="1577500" y="1546675"/>
            <a:ext cx="6875527" cy="14733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72" name="Shape 472"/>
        <p:cNvGrpSpPr/>
        <p:nvPr/>
      </p:nvGrpSpPr>
      <p:grpSpPr>
        <a:xfrm>
          <a:off x="0" y="0"/>
          <a:ext cx="0" cy="0"/>
          <a:chOff x="0" y="0"/>
          <a:chExt cx="0" cy="0"/>
        </a:xfrm>
      </p:grpSpPr>
      <p:sp>
        <p:nvSpPr>
          <p:cNvPr id="473" name="Google Shape;473;p42"/>
          <p:cNvSpPr txBox="1"/>
          <p:nvPr>
            <p:ph idx="2" type="body"/>
          </p:nvPr>
        </p:nvSpPr>
        <p:spPr>
          <a:xfrm>
            <a:off x="1397675" y="1302200"/>
            <a:ext cx="5795700" cy="69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Defence-related Variables: </a:t>
            </a:r>
            <a:endParaRPr b="1"/>
          </a:p>
          <a:p>
            <a:pPr indent="0" lvl="0" marL="0" rtl="0" algn="l">
              <a:spcBef>
                <a:spcPts val="600"/>
              </a:spcBef>
              <a:spcAft>
                <a:spcPts val="0"/>
              </a:spcAft>
              <a:buNone/>
            </a:pPr>
            <a:r>
              <a:t/>
            </a:r>
            <a:endParaRPr/>
          </a:p>
        </p:txBody>
      </p:sp>
      <p:sp>
        <p:nvSpPr>
          <p:cNvPr id="474" name="Google Shape;474;p4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75" name="Google Shape;475;p42"/>
          <p:cNvGrpSpPr/>
          <p:nvPr/>
        </p:nvGrpSpPr>
        <p:grpSpPr>
          <a:xfrm>
            <a:off x="8247163" y="629034"/>
            <a:ext cx="205851" cy="335576"/>
            <a:chOff x="6730350" y="2315900"/>
            <a:chExt cx="257700" cy="420100"/>
          </a:xfrm>
        </p:grpSpPr>
        <p:sp>
          <p:nvSpPr>
            <p:cNvPr id="476" name="Google Shape;476;p42"/>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2"/>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2"/>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2"/>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2"/>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4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 </a:t>
            </a:r>
            <a:r>
              <a:rPr lang="en" sz="2000">
                <a:solidFill>
                  <a:schemeClr val="lt1"/>
                </a:solidFill>
              </a:rPr>
              <a:t>Logistic Regression</a:t>
            </a:r>
            <a:r>
              <a:rPr lang="en"/>
              <a:t> </a:t>
            </a:r>
            <a:endParaRPr/>
          </a:p>
        </p:txBody>
      </p:sp>
      <p:sp>
        <p:nvSpPr>
          <p:cNvPr id="482" name="Google Shape;482;p42"/>
          <p:cNvSpPr txBox="1"/>
          <p:nvPr/>
        </p:nvSpPr>
        <p:spPr>
          <a:xfrm>
            <a:off x="1996825" y="3214750"/>
            <a:ext cx="2479800" cy="18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a:ea typeface="Barlow"/>
                <a:cs typeface="Barlow"/>
                <a:sym typeface="Barlow"/>
              </a:rPr>
              <a:t>“ Hey! Come closer.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“I am taller than you”</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“Experience still works”</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“Block!”</a:t>
            </a:r>
            <a:endParaRPr>
              <a:latin typeface="Barlow"/>
              <a:ea typeface="Barlow"/>
              <a:cs typeface="Barlow"/>
              <a:sym typeface="Barlow"/>
            </a:endParaRPr>
          </a:p>
        </p:txBody>
      </p:sp>
      <p:graphicFrame>
        <p:nvGraphicFramePr>
          <p:cNvPr id="483" name="Google Shape;483;p42"/>
          <p:cNvGraphicFramePr/>
          <p:nvPr/>
        </p:nvGraphicFramePr>
        <p:xfrm>
          <a:off x="5009788" y="393475"/>
          <a:ext cx="3000000" cy="3000000"/>
        </p:xfrm>
        <a:graphic>
          <a:graphicData uri="http://schemas.openxmlformats.org/drawingml/2006/table">
            <a:tbl>
              <a:tblPr>
                <a:noFill/>
                <a:tableStyleId>{85812C71-2660-4BA3-82E5-483A7D37DA2C}</a:tableStyleId>
              </a:tblPr>
              <a:tblGrid>
                <a:gridCol w="1378075"/>
                <a:gridCol w="1378075"/>
                <a:gridCol w="1378075"/>
              </a:tblGrid>
              <a:tr h="366775">
                <a:tc>
                  <a:txBody>
                    <a:bodyPr>
                      <a:noAutofit/>
                    </a:bodyPr>
                    <a:lstStyle/>
                    <a:p>
                      <a:pPr indent="0" lvl="0" marL="0" rtl="0" algn="ctr">
                        <a:spcBef>
                          <a:spcPts val="0"/>
                        </a:spcBef>
                        <a:spcAft>
                          <a:spcPts val="0"/>
                        </a:spcAft>
                        <a:buNone/>
                      </a:pPr>
                      <a:r>
                        <a:rPr b="1" lang="en" sz="1200" u="sng">
                          <a:latin typeface="Barlow"/>
                          <a:ea typeface="Barlow"/>
                          <a:cs typeface="Barlow"/>
                          <a:sym typeface="Barlow"/>
                        </a:rPr>
                        <a:t>VARIABLE</a:t>
                      </a:r>
                      <a:endParaRPr b="1" sz="1200"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u="sng">
                          <a:latin typeface="Barlow"/>
                          <a:ea typeface="Barlow"/>
                          <a:cs typeface="Barlow"/>
                          <a:sym typeface="Barlow"/>
                        </a:rPr>
                        <a:t>COEF</a:t>
                      </a:r>
                      <a:endParaRPr b="1"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u="sng">
                          <a:latin typeface="Barlow"/>
                          <a:ea typeface="Barlow"/>
                          <a:cs typeface="Barlow"/>
                          <a:sym typeface="Barlow"/>
                        </a:rPr>
                        <a:t>P-VALUE</a:t>
                      </a:r>
                      <a:endParaRPr b="1" u="sng">
                        <a:latin typeface="Barlow"/>
                        <a:ea typeface="Barlow"/>
                        <a:cs typeface="Barlow"/>
                        <a:sym typeface="Barlow"/>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rtl="0" algn="ctr">
                        <a:lnSpc>
                          <a:spcPct val="115000"/>
                        </a:lnSpc>
                        <a:spcBef>
                          <a:spcPts val="1100"/>
                        </a:spcBef>
                        <a:spcAft>
                          <a:spcPts val="0"/>
                        </a:spcAft>
                        <a:buNone/>
                      </a:pPr>
                      <a:r>
                        <a:rPr b="1" lang="en" sz="1200">
                          <a:latin typeface="Barlow"/>
                          <a:ea typeface="Barlow"/>
                          <a:cs typeface="Barlow"/>
                          <a:sym typeface="Barlow"/>
                        </a:rPr>
                        <a:t>Height_def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lnSpc>
                          <a:spcPct val="115000"/>
                        </a:lnSpc>
                        <a:spcBef>
                          <a:spcPts val="1100"/>
                        </a:spcBef>
                        <a:spcAft>
                          <a:spcPts val="0"/>
                        </a:spcAft>
                        <a:buNone/>
                      </a:pPr>
                      <a:r>
                        <a:rPr b="1" lang="en" sz="1200">
                          <a:latin typeface="Barlow"/>
                          <a:ea typeface="Barlow"/>
                          <a:cs typeface="Barlow"/>
                          <a:sym typeface="Barlow"/>
                        </a:rPr>
                        <a:t>-0.0033</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rtl="0" algn="ctr">
                        <a:lnSpc>
                          <a:spcPct val="115000"/>
                        </a:lnSpc>
                        <a:spcBef>
                          <a:spcPts val="1100"/>
                        </a:spcBef>
                        <a:spcAft>
                          <a:spcPts val="0"/>
                        </a:spcAft>
                        <a:buNone/>
                      </a:pPr>
                      <a:r>
                        <a:rPr b="1" lang="en" sz="1200">
                          <a:latin typeface="Barlow"/>
                          <a:ea typeface="Barlow"/>
                          <a:cs typeface="Barlow"/>
                          <a:sym typeface="Barlow"/>
                        </a:rPr>
                        <a:t>0.004</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Age_def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-0.0033</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0.038</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DWS_def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-0.0231</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0.003</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BLK%_def</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-0.00485</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b="1" lang="en" sz="1200">
                          <a:latin typeface="Barlow"/>
                          <a:ea typeface="Barlow"/>
                          <a:cs typeface="Barlow"/>
                          <a:sym typeface="Barlow"/>
                        </a:rPr>
                        <a:t>0.000</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TRB%_def</a:t>
                      </a:r>
                      <a:endParaRPr sz="1200">
                        <a:latin typeface="Barlow"/>
                        <a:ea typeface="Barlow"/>
                        <a:cs typeface="Barlow"/>
                        <a:sym typeface="Barlow"/>
                      </a:endParaRPr>
                    </a:p>
                  </a:txBody>
                  <a:tcPr marT="66675" marB="66675" marR="64000"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-0.0034</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0.170</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STL%_def</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-0.0019</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None/>
                      </a:pPr>
                      <a:r>
                        <a:rPr lang="en" sz="1200">
                          <a:latin typeface="Barlow"/>
                          <a:ea typeface="Barlow"/>
                          <a:cs typeface="Barlow"/>
                          <a:sym typeface="Barlow"/>
                        </a:rPr>
                        <a:t>0.887</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USG%_def</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0.0004</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0.782</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TOV%_DEF</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-0.0011</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lang="en" sz="1200">
                          <a:latin typeface="Barlow"/>
                          <a:ea typeface="Barlow"/>
                          <a:cs typeface="Barlow"/>
                          <a:sym typeface="Barlow"/>
                        </a:rPr>
                        <a:t>0.579</a:t>
                      </a:r>
                      <a:endParaRPr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r h="454050">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CLOSE_DEF_DIST</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0.3886</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c>
                  <a:txBody>
                    <a:bodyPr>
                      <a:noAutofit/>
                    </a:bodyPr>
                    <a:lstStyle/>
                    <a:p>
                      <a:pPr indent="0" lvl="0" marL="0" marR="0" rtl="0" algn="ctr">
                        <a:lnSpc>
                          <a:spcPct val="115000"/>
                        </a:lnSpc>
                        <a:spcBef>
                          <a:spcPts val="1100"/>
                        </a:spcBef>
                        <a:spcAft>
                          <a:spcPts val="0"/>
                        </a:spcAft>
                        <a:buClr>
                          <a:srgbClr val="000000"/>
                        </a:buClr>
                        <a:buSzPts val="1100"/>
                        <a:buFont typeface="Arial"/>
                        <a:buNone/>
                      </a:pPr>
                      <a:r>
                        <a:rPr b="1" lang="en" sz="1200">
                          <a:latin typeface="Barlow"/>
                          <a:ea typeface="Barlow"/>
                          <a:cs typeface="Barlow"/>
                          <a:sym typeface="Barlow"/>
                        </a:rPr>
                        <a:t>0.000</a:t>
                      </a:r>
                      <a:endParaRPr b="1" sz="1200">
                        <a:latin typeface="Barlow"/>
                        <a:ea typeface="Barlow"/>
                        <a:cs typeface="Barlow"/>
                        <a:sym typeface="Barlow"/>
                      </a:endParaRPr>
                    </a:p>
                  </a:txBody>
                  <a:tcPr marT="66675" marB="66675" marR="66675" marL="6667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FE2F3"/>
                    </a:solidFill>
                  </a:tcPr>
                </a:tc>
              </a:tr>
            </a:tbl>
          </a:graphicData>
        </a:graphic>
      </p:graphicFrame>
      <p:pic>
        <p:nvPicPr>
          <p:cNvPr id="484" name="Google Shape;484;p42"/>
          <p:cNvPicPr preferRelativeResize="0"/>
          <p:nvPr/>
        </p:nvPicPr>
        <p:blipFill rotWithShape="1">
          <a:blip r:embed="rId3">
            <a:alphaModFix/>
          </a:blip>
          <a:srcRect b="-7434" l="0" r="0" t="0"/>
          <a:stretch/>
        </p:blipFill>
        <p:spPr>
          <a:xfrm>
            <a:off x="2413425" y="1856526"/>
            <a:ext cx="1245275" cy="133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08" name="Shape 108"/>
        <p:cNvGrpSpPr/>
        <p:nvPr/>
      </p:nvGrpSpPr>
      <p:grpSpPr>
        <a:xfrm>
          <a:off x="0" y="0"/>
          <a:ext cx="0" cy="0"/>
          <a:chOff x="0" y="0"/>
          <a:chExt cx="0" cy="0"/>
        </a:xfrm>
      </p:grpSpPr>
      <p:sp>
        <p:nvSpPr>
          <p:cNvPr id="109" name="Google Shape;109;p16"/>
          <p:cNvSpPr txBox="1"/>
          <p:nvPr>
            <p:ph idx="1" type="body"/>
          </p:nvPr>
        </p:nvSpPr>
        <p:spPr>
          <a:xfrm>
            <a:off x="1576275" y="1367175"/>
            <a:ext cx="6829800" cy="23367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b="1" lang="en"/>
              <a:t>National Basketball Association (NBA) </a:t>
            </a:r>
            <a:endParaRPr b="1"/>
          </a:p>
          <a:p>
            <a:pPr indent="-368300" lvl="1" marL="914400" rtl="0" algn="l">
              <a:spcBef>
                <a:spcPts val="0"/>
              </a:spcBef>
              <a:spcAft>
                <a:spcPts val="0"/>
              </a:spcAft>
              <a:buSzPts val="2200"/>
              <a:buChar char="▫"/>
            </a:pPr>
            <a:r>
              <a:rPr lang="en"/>
              <a:t>Premier basketball league, based in North America</a:t>
            </a:r>
            <a:endParaRPr/>
          </a:p>
          <a:p>
            <a:pPr indent="-368300" lvl="1" marL="914400" rtl="0" algn="l">
              <a:spcBef>
                <a:spcPts val="0"/>
              </a:spcBef>
              <a:spcAft>
                <a:spcPts val="0"/>
              </a:spcAft>
              <a:buSzPts val="2200"/>
              <a:buChar char="▫"/>
            </a:pPr>
            <a:r>
              <a:rPr lang="en"/>
              <a:t>Total of 30 teams</a:t>
            </a:r>
            <a:endParaRPr/>
          </a:p>
          <a:p>
            <a:pPr indent="-368300" lvl="0" marL="457200" rtl="0" algn="l">
              <a:spcBef>
                <a:spcPts val="0"/>
              </a:spcBef>
              <a:spcAft>
                <a:spcPts val="0"/>
              </a:spcAft>
              <a:buSzPts val="2200"/>
              <a:buChar char="▪"/>
            </a:pPr>
            <a:r>
              <a:rPr lang="en"/>
              <a:t>NBA players are the world’s best paid athletes </a:t>
            </a:r>
            <a:endParaRPr/>
          </a:p>
          <a:p>
            <a:pPr indent="0" lvl="0" marL="457200" rtl="0" algn="l">
              <a:spcBef>
                <a:spcPts val="600"/>
              </a:spcBef>
              <a:spcAft>
                <a:spcPts val="0"/>
              </a:spcAft>
              <a:buNone/>
            </a:pPr>
            <a:r>
              <a:t/>
            </a:r>
            <a:endParaRPr/>
          </a:p>
        </p:txBody>
      </p:sp>
      <p:sp>
        <p:nvSpPr>
          <p:cNvPr id="110" name="Google Shape;110;p1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11" name="Google Shape;111;p16"/>
          <p:cNvGrpSpPr/>
          <p:nvPr/>
        </p:nvGrpSpPr>
        <p:grpSpPr>
          <a:xfrm>
            <a:off x="8247163" y="629034"/>
            <a:ext cx="205851" cy="335576"/>
            <a:chOff x="6730350" y="2315900"/>
            <a:chExt cx="257700" cy="420100"/>
          </a:xfrm>
        </p:grpSpPr>
        <p:sp>
          <p:nvSpPr>
            <p:cNvPr id="112" name="Google Shape;112;p16"/>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1.1 Background and Business Problem </a:t>
            </a:r>
            <a:endParaRPr/>
          </a:p>
        </p:txBody>
      </p:sp>
      <p:sp>
        <p:nvSpPr>
          <p:cNvPr id="118" name="Google Shape;118;p16"/>
          <p:cNvSpPr txBox="1"/>
          <p:nvPr/>
        </p:nvSpPr>
        <p:spPr>
          <a:xfrm>
            <a:off x="1857075" y="3380700"/>
            <a:ext cx="6549000" cy="806700"/>
          </a:xfrm>
          <a:prstGeom prst="rect">
            <a:avLst/>
          </a:prstGeom>
          <a:solidFill>
            <a:srgbClr val="FFB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Barlow"/>
                <a:ea typeface="Barlow"/>
                <a:cs typeface="Barlow"/>
                <a:sym typeface="Barlow"/>
              </a:rPr>
              <a:t>But, who truly are the best shooters and defenders? How do they maximize their chances of scoring?</a:t>
            </a:r>
            <a:r>
              <a:rPr lang="en" sz="2200">
                <a:solidFill>
                  <a:srgbClr val="FFFFFF"/>
                </a:solidFill>
              </a:rPr>
              <a:t> </a:t>
            </a:r>
            <a:endParaRPr sz="2200">
              <a:solidFill>
                <a:srgbClr val="FFFFFF"/>
              </a:solidFill>
            </a:endParaRPr>
          </a:p>
        </p:txBody>
      </p:sp>
      <p:pic>
        <p:nvPicPr>
          <p:cNvPr id="119" name="Google Shape;119;p16"/>
          <p:cNvPicPr preferRelativeResize="0"/>
          <p:nvPr/>
        </p:nvPicPr>
        <p:blipFill>
          <a:blip r:embed="rId3">
            <a:alphaModFix/>
          </a:blip>
          <a:stretch>
            <a:fillRect/>
          </a:stretch>
        </p:blipFill>
        <p:spPr>
          <a:xfrm>
            <a:off x="1300800" y="4233400"/>
            <a:ext cx="910100" cy="910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488" name="Shape 488"/>
        <p:cNvGrpSpPr/>
        <p:nvPr/>
      </p:nvGrpSpPr>
      <p:grpSpPr>
        <a:xfrm>
          <a:off x="0" y="0"/>
          <a:ext cx="0" cy="0"/>
          <a:chOff x="0" y="0"/>
          <a:chExt cx="0" cy="0"/>
        </a:xfrm>
      </p:grpSpPr>
      <p:sp>
        <p:nvSpPr>
          <p:cNvPr id="489" name="Google Shape;489;p4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490" name="Google Shape;490;p43"/>
          <p:cNvGrpSpPr/>
          <p:nvPr/>
        </p:nvGrpSpPr>
        <p:grpSpPr>
          <a:xfrm>
            <a:off x="8247163" y="629034"/>
            <a:ext cx="205851" cy="335576"/>
            <a:chOff x="6730350" y="2315900"/>
            <a:chExt cx="257700" cy="420100"/>
          </a:xfrm>
        </p:grpSpPr>
        <p:sp>
          <p:nvSpPr>
            <p:cNvPr id="491" name="Google Shape;491;p43"/>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4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 </a:t>
            </a:r>
            <a:r>
              <a:rPr lang="en" sz="2000">
                <a:solidFill>
                  <a:schemeClr val="lt1"/>
                </a:solidFill>
              </a:rPr>
              <a:t>Logistic Regression </a:t>
            </a:r>
            <a:r>
              <a:rPr lang="en"/>
              <a:t> </a:t>
            </a:r>
            <a:endParaRPr/>
          </a:p>
        </p:txBody>
      </p:sp>
      <p:pic>
        <p:nvPicPr>
          <p:cNvPr id="497" name="Google Shape;497;p43"/>
          <p:cNvPicPr preferRelativeResize="0"/>
          <p:nvPr/>
        </p:nvPicPr>
        <p:blipFill>
          <a:blip r:embed="rId3">
            <a:alphaModFix/>
          </a:blip>
          <a:stretch>
            <a:fillRect/>
          </a:stretch>
        </p:blipFill>
        <p:spPr>
          <a:xfrm>
            <a:off x="1433775" y="1595200"/>
            <a:ext cx="3705925" cy="2920550"/>
          </a:xfrm>
          <a:prstGeom prst="rect">
            <a:avLst/>
          </a:prstGeom>
          <a:noFill/>
          <a:ln>
            <a:noFill/>
          </a:ln>
        </p:spPr>
      </p:pic>
      <p:pic>
        <p:nvPicPr>
          <p:cNvPr id="498" name="Google Shape;498;p43"/>
          <p:cNvPicPr preferRelativeResize="0"/>
          <p:nvPr/>
        </p:nvPicPr>
        <p:blipFill>
          <a:blip r:embed="rId4">
            <a:alphaModFix/>
          </a:blip>
          <a:stretch>
            <a:fillRect/>
          </a:stretch>
        </p:blipFill>
        <p:spPr>
          <a:xfrm>
            <a:off x="5139700" y="1523149"/>
            <a:ext cx="3872176" cy="2920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02" name="Shape 502"/>
        <p:cNvGrpSpPr/>
        <p:nvPr/>
      </p:nvGrpSpPr>
      <p:grpSpPr>
        <a:xfrm>
          <a:off x="0" y="0"/>
          <a:ext cx="0" cy="0"/>
          <a:chOff x="0" y="0"/>
          <a:chExt cx="0" cy="0"/>
        </a:xfrm>
      </p:grpSpPr>
      <p:pic>
        <p:nvPicPr>
          <p:cNvPr id="503" name="Google Shape;503;p44"/>
          <p:cNvPicPr preferRelativeResize="0"/>
          <p:nvPr/>
        </p:nvPicPr>
        <p:blipFill rotWithShape="1">
          <a:blip r:embed="rId3">
            <a:alphaModFix/>
          </a:blip>
          <a:srcRect b="66402" l="29137" r="28647" t="0"/>
          <a:stretch/>
        </p:blipFill>
        <p:spPr>
          <a:xfrm>
            <a:off x="4396763" y="1285863"/>
            <a:ext cx="1634350" cy="1300750"/>
          </a:xfrm>
          <a:prstGeom prst="rect">
            <a:avLst/>
          </a:prstGeom>
          <a:noFill/>
          <a:ln>
            <a:noFill/>
          </a:ln>
        </p:spPr>
      </p:pic>
      <p:pic>
        <p:nvPicPr>
          <p:cNvPr id="504" name="Google Shape;504;p44"/>
          <p:cNvPicPr preferRelativeResize="0"/>
          <p:nvPr/>
        </p:nvPicPr>
        <p:blipFill rotWithShape="1">
          <a:blip r:embed="rId4">
            <a:alphaModFix/>
          </a:blip>
          <a:srcRect b="0" l="29009" r="33852" t="0"/>
          <a:stretch/>
        </p:blipFill>
        <p:spPr>
          <a:xfrm>
            <a:off x="1332100" y="2586625"/>
            <a:ext cx="848600" cy="1769599"/>
          </a:xfrm>
          <a:prstGeom prst="rect">
            <a:avLst/>
          </a:prstGeom>
          <a:noFill/>
          <a:ln>
            <a:noFill/>
          </a:ln>
        </p:spPr>
      </p:pic>
      <p:sp>
        <p:nvSpPr>
          <p:cNvPr id="505" name="Google Shape;505;p44"/>
          <p:cNvSpPr/>
          <p:nvPr/>
        </p:nvSpPr>
        <p:spPr>
          <a:xfrm>
            <a:off x="2175975" y="1691475"/>
            <a:ext cx="2120700" cy="2529300"/>
          </a:xfrm>
          <a:prstGeom prst="wedgeRectCallout">
            <a:avLst>
              <a:gd fmla="val -62011" name="adj1"/>
              <a:gd fmla="val -9814"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a:solidFill>
                  <a:schemeClr val="dk1"/>
                </a:solidFill>
                <a:latin typeface="Barlow"/>
                <a:ea typeface="Barlow"/>
                <a:cs typeface="Barlow"/>
                <a:sym typeface="Barlow"/>
              </a:rPr>
              <a:t>Player’s Variables:</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u="sng">
                <a:solidFill>
                  <a:schemeClr val="dk1"/>
                </a:solidFill>
                <a:latin typeface="Barlow"/>
                <a:ea typeface="Barlow"/>
                <a:cs typeface="Barlow"/>
                <a:sym typeface="Barlow"/>
              </a:rPr>
              <a:t>Age</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Height</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Offense Win Share</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Usage%</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Turnover%</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u="sng">
                <a:solidFill>
                  <a:schemeClr val="dk1"/>
                </a:solidFill>
                <a:latin typeface="Barlow"/>
                <a:ea typeface="Barlow"/>
                <a:cs typeface="Barlow"/>
                <a:sym typeface="Barlow"/>
              </a:rPr>
              <a:t>Field Goal%</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u="sng">
                <a:solidFill>
                  <a:schemeClr val="dk1"/>
                </a:solidFill>
                <a:latin typeface="Barlow"/>
                <a:ea typeface="Barlow"/>
                <a:cs typeface="Barlow"/>
                <a:sym typeface="Barlow"/>
              </a:rPr>
              <a:t>Offense Box Plus/Minus</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dk1"/>
                </a:solidFill>
                <a:latin typeface="Barlow"/>
                <a:ea typeface="Barlow"/>
                <a:cs typeface="Barlow"/>
                <a:sym typeface="Barlow"/>
              </a:rPr>
              <a:t>Touching Time</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u="sng">
                <a:solidFill>
                  <a:schemeClr val="dk1"/>
                </a:solidFill>
                <a:latin typeface="Barlow"/>
                <a:ea typeface="Barlow"/>
                <a:cs typeface="Barlow"/>
                <a:sym typeface="Barlow"/>
              </a:rPr>
              <a:t>Dribbles</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506" name="Google Shape;506;p4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07" name="Google Shape;507;p44"/>
          <p:cNvGrpSpPr/>
          <p:nvPr/>
        </p:nvGrpSpPr>
        <p:grpSpPr>
          <a:xfrm>
            <a:off x="8247163" y="629034"/>
            <a:ext cx="205851" cy="335576"/>
            <a:chOff x="6730350" y="2315900"/>
            <a:chExt cx="257700" cy="420100"/>
          </a:xfrm>
        </p:grpSpPr>
        <p:sp>
          <p:nvSpPr>
            <p:cNvPr id="508" name="Google Shape;508;p44"/>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4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 </a:t>
            </a:r>
            <a:r>
              <a:rPr lang="en" sz="2000">
                <a:solidFill>
                  <a:schemeClr val="lt1"/>
                </a:solidFill>
              </a:rPr>
              <a:t> Logistic Regression</a:t>
            </a:r>
            <a:r>
              <a:rPr lang="en"/>
              <a:t> </a:t>
            </a:r>
            <a:endParaRPr/>
          </a:p>
        </p:txBody>
      </p:sp>
      <p:pic>
        <p:nvPicPr>
          <p:cNvPr id="514" name="Google Shape;514;p44"/>
          <p:cNvPicPr preferRelativeResize="0"/>
          <p:nvPr/>
        </p:nvPicPr>
        <p:blipFill rotWithShape="1">
          <a:blip r:embed="rId5">
            <a:alphaModFix/>
          </a:blip>
          <a:srcRect b="0" l="31748" r="34778" t="28310"/>
          <a:stretch/>
        </p:blipFill>
        <p:spPr>
          <a:xfrm>
            <a:off x="8247163" y="2586613"/>
            <a:ext cx="762925" cy="1634075"/>
          </a:xfrm>
          <a:prstGeom prst="rect">
            <a:avLst/>
          </a:prstGeom>
          <a:noFill/>
          <a:ln>
            <a:noFill/>
          </a:ln>
        </p:spPr>
      </p:pic>
      <p:sp>
        <p:nvSpPr>
          <p:cNvPr id="515" name="Google Shape;515;p44"/>
          <p:cNvSpPr/>
          <p:nvPr/>
        </p:nvSpPr>
        <p:spPr>
          <a:xfrm>
            <a:off x="6031125" y="1691500"/>
            <a:ext cx="2120700" cy="2529300"/>
          </a:xfrm>
          <a:prstGeom prst="wedgeRectCallout">
            <a:avLst>
              <a:gd fmla="val 64389" name="adj1"/>
              <a:gd fmla="val -10921"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0" lvl="0" marL="0" rtl="0" algn="l">
              <a:spcBef>
                <a:spcPts val="0"/>
              </a:spcBef>
              <a:spcAft>
                <a:spcPts val="0"/>
              </a:spcAft>
              <a:buNone/>
            </a:pPr>
            <a:r>
              <a:rPr b="1" lang="en">
                <a:solidFill>
                  <a:schemeClr val="dk1"/>
                </a:solidFill>
                <a:latin typeface="Barlow"/>
                <a:ea typeface="Barlow"/>
                <a:cs typeface="Barlow"/>
                <a:sym typeface="Barlow"/>
              </a:rPr>
              <a:t>Defender’s Variables:</a:t>
            </a:r>
            <a:endParaRPr b="1">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Age</a:t>
            </a:r>
            <a:endParaRPr>
              <a:solidFill>
                <a:schemeClr val="dk1"/>
              </a:solidFill>
              <a:latin typeface="Barlow"/>
              <a:ea typeface="Barlow"/>
              <a:cs typeface="Barlow"/>
              <a:sym typeface="Barlow"/>
            </a:endParaRPr>
          </a:p>
          <a:p>
            <a:pPr indent="0" lvl="0" marL="0" rtl="0" algn="l">
              <a:spcBef>
                <a:spcPts val="0"/>
              </a:spcBef>
              <a:spcAft>
                <a:spcPts val="0"/>
              </a:spcAft>
              <a:buNone/>
            </a:pPr>
            <a:r>
              <a:rPr b="1" lang="en" u="sng">
                <a:solidFill>
                  <a:schemeClr val="dk1"/>
                </a:solidFill>
                <a:latin typeface="Barlow"/>
                <a:ea typeface="Barlow"/>
                <a:cs typeface="Barlow"/>
                <a:sym typeface="Barlow"/>
              </a:rPr>
              <a:t>Height</a:t>
            </a:r>
            <a:endParaRPr b="1" u="sng">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Defence Win Share</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Usage%</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Turnover%</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Total Rebound%</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Stealing%</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Defence Box Plus/Minus</a:t>
            </a:r>
            <a:endParaRPr>
              <a:solidFill>
                <a:schemeClr val="dk1"/>
              </a:solidFill>
              <a:latin typeface="Barlow"/>
              <a:ea typeface="Barlow"/>
              <a:cs typeface="Barlow"/>
              <a:sym typeface="Barlow"/>
            </a:endParaRPr>
          </a:p>
          <a:p>
            <a:pPr indent="0" lvl="0" marL="0" rtl="0" algn="l">
              <a:spcBef>
                <a:spcPts val="0"/>
              </a:spcBef>
              <a:spcAft>
                <a:spcPts val="0"/>
              </a:spcAft>
              <a:buNone/>
            </a:pPr>
            <a:r>
              <a:rPr b="1" lang="en" u="sng">
                <a:solidFill>
                  <a:schemeClr val="dk1"/>
                </a:solidFill>
                <a:latin typeface="Barlow"/>
                <a:ea typeface="Barlow"/>
                <a:cs typeface="Barlow"/>
                <a:sym typeface="Barlow"/>
              </a:rPr>
              <a:t>Blocking%</a:t>
            </a:r>
            <a:endParaRPr b="1" u="sng">
              <a:solidFill>
                <a:schemeClr val="dk1"/>
              </a:solidFill>
              <a:latin typeface="Barlow"/>
              <a:ea typeface="Barlow"/>
              <a:cs typeface="Barlow"/>
              <a:sym typeface="Barlow"/>
            </a:endParaRPr>
          </a:p>
          <a:p>
            <a:pPr indent="0" lvl="0" marL="0" rtl="0" algn="l">
              <a:spcBef>
                <a:spcPts val="0"/>
              </a:spcBef>
              <a:spcAft>
                <a:spcPts val="0"/>
              </a:spcAft>
              <a:buNone/>
            </a:pPr>
            <a:r>
              <a:rPr b="1" lang="en" u="sng">
                <a:solidFill>
                  <a:schemeClr val="dk1"/>
                </a:solidFill>
                <a:latin typeface="Barlow"/>
                <a:ea typeface="Barlow"/>
                <a:cs typeface="Barlow"/>
                <a:sym typeface="Barlow"/>
              </a:rPr>
              <a:t>Distance to Player</a:t>
            </a:r>
            <a:endParaRPr b="1" u="sng">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516" name="Google Shape;516;p44"/>
          <p:cNvSpPr/>
          <p:nvPr/>
        </p:nvSpPr>
        <p:spPr>
          <a:xfrm>
            <a:off x="4476675" y="2586600"/>
            <a:ext cx="1392000" cy="1300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Status:</a:t>
            </a:r>
            <a:endParaRPr b="1">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Home/Away</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Period (1-4)</a:t>
            </a:r>
            <a:endParaRPr>
              <a:latin typeface="Barlow"/>
              <a:ea typeface="Barlow"/>
              <a:cs typeface="Barlow"/>
              <a:sym typeface="Barlow"/>
            </a:endParaRPr>
          </a:p>
          <a:p>
            <a:pPr indent="0" lvl="0" marL="0" rtl="0" algn="l">
              <a:spcBef>
                <a:spcPts val="0"/>
              </a:spcBef>
              <a:spcAft>
                <a:spcPts val="0"/>
              </a:spcAft>
              <a:buNone/>
            </a:pPr>
            <a:r>
              <a:rPr b="1" lang="en" u="sng">
                <a:latin typeface="Barlow"/>
                <a:ea typeface="Barlow"/>
                <a:cs typeface="Barlow"/>
                <a:sym typeface="Barlow"/>
              </a:rPr>
              <a:t>Shot Clock</a:t>
            </a:r>
            <a:endParaRPr b="1" u="sng">
              <a:latin typeface="Barlow"/>
              <a:ea typeface="Barlow"/>
              <a:cs typeface="Barlow"/>
              <a:sym typeface="Barlow"/>
            </a:endParaRPr>
          </a:p>
          <a:p>
            <a:pPr indent="0" lvl="0" marL="0" rtl="0" algn="l">
              <a:spcBef>
                <a:spcPts val="0"/>
              </a:spcBef>
              <a:spcAft>
                <a:spcPts val="0"/>
              </a:spcAft>
              <a:buNone/>
            </a:pPr>
            <a:r>
              <a:rPr b="1" lang="en" u="sng">
                <a:latin typeface="Barlow"/>
                <a:ea typeface="Barlow"/>
                <a:cs typeface="Barlow"/>
                <a:sym typeface="Barlow"/>
              </a:rPr>
              <a:t>Shot Distance</a:t>
            </a:r>
            <a:endParaRPr b="1" u="sng">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20" name="Shape 520"/>
        <p:cNvGrpSpPr/>
        <p:nvPr/>
      </p:nvGrpSpPr>
      <p:grpSpPr>
        <a:xfrm>
          <a:off x="0" y="0"/>
          <a:ext cx="0" cy="0"/>
          <a:chOff x="0" y="0"/>
          <a:chExt cx="0" cy="0"/>
        </a:xfrm>
      </p:grpSpPr>
      <p:pic>
        <p:nvPicPr>
          <p:cNvPr id="521" name="Google Shape;521;p45"/>
          <p:cNvPicPr preferRelativeResize="0"/>
          <p:nvPr/>
        </p:nvPicPr>
        <p:blipFill rotWithShape="1">
          <a:blip r:embed="rId3">
            <a:alphaModFix/>
          </a:blip>
          <a:srcRect b="66402" l="29137" r="28647" t="0"/>
          <a:stretch/>
        </p:blipFill>
        <p:spPr>
          <a:xfrm>
            <a:off x="4396763" y="1285863"/>
            <a:ext cx="1634350" cy="1300750"/>
          </a:xfrm>
          <a:prstGeom prst="rect">
            <a:avLst/>
          </a:prstGeom>
          <a:noFill/>
          <a:ln>
            <a:noFill/>
          </a:ln>
        </p:spPr>
      </p:pic>
      <p:pic>
        <p:nvPicPr>
          <p:cNvPr id="522" name="Google Shape;522;p45"/>
          <p:cNvPicPr preferRelativeResize="0"/>
          <p:nvPr/>
        </p:nvPicPr>
        <p:blipFill rotWithShape="1">
          <a:blip r:embed="rId4">
            <a:alphaModFix/>
          </a:blip>
          <a:srcRect b="0" l="29009" r="33852" t="0"/>
          <a:stretch/>
        </p:blipFill>
        <p:spPr>
          <a:xfrm>
            <a:off x="1332100" y="2586625"/>
            <a:ext cx="848600" cy="1769599"/>
          </a:xfrm>
          <a:prstGeom prst="rect">
            <a:avLst/>
          </a:prstGeom>
          <a:noFill/>
          <a:ln>
            <a:noFill/>
          </a:ln>
        </p:spPr>
      </p:pic>
      <p:sp>
        <p:nvSpPr>
          <p:cNvPr id="523" name="Google Shape;523;p45"/>
          <p:cNvSpPr/>
          <p:nvPr/>
        </p:nvSpPr>
        <p:spPr>
          <a:xfrm>
            <a:off x="2175975" y="1691475"/>
            <a:ext cx="2120700" cy="2529300"/>
          </a:xfrm>
          <a:prstGeom prst="wedgeRectCallout">
            <a:avLst>
              <a:gd fmla="val -62011" name="adj1"/>
              <a:gd fmla="val -9814"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a:solidFill>
                  <a:schemeClr val="dk1"/>
                </a:solidFill>
                <a:latin typeface="Barlow"/>
                <a:ea typeface="Barlow"/>
                <a:cs typeface="Barlow"/>
                <a:sym typeface="Barlow"/>
              </a:rPr>
              <a:t>Player’s Variables:</a:t>
            </a:r>
            <a:endParaRPr b="1">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u="sng">
                <a:solidFill>
                  <a:schemeClr val="dk1"/>
                </a:solidFill>
                <a:latin typeface="Barlow"/>
                <a:ea typeface="Barlow"/>
                <a:cs typeface="Barlow"/>
                <a:sym typeface="Barlow"/>
              </a:rPr>
              <a:t>Age:  0.0069</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u="sng">
                <a:solidFill>
                  <a:schemeClr val="dk1"/>
                </a:solidFill>
                <a:latin typeface="Barlow"/>
                <a:ea typeface="Barlow"/>
                <a:cs typeface="Barlow"/>
                <a:sym typeface="Barlow"/>
              </a:rPr>
              <a:t>Field Goal%: 1.2461</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u="sng">
                <a:solidFill>
                  <a:schemeClr val="dk1"/>
                </a:solidFill>
                <a:latin typeface="Barlow"/>
                <a:ea typeface="Barlow"/>
                <a:cs typeface="Barlow"/>
                <a:sym typeface="Barlow"/>
              </a:rPr>
              <a:t>Offense Box Plus/Minus:</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u="sng">
                <a:solidFill>
                  <a:schemeClr val="dk1"/>
                </a:solidFill>
                <a:latin typeface="Barlow"/>
                <a:ea typeface="Barlow"/>
                <a:cs typeface="Barlow"/>
                <a:sym typeface="Barlow"/>
              </a:rPr>
              <a:t>0.0283</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u="sng">
                <a:solidFill>
                  <a:schemeClr val="dk1"/>
                </a:solidFill>
                <a:latin typeface="Barlow"/>
                <a:ea typeface="Barlow"/>
                <a:cs typeface="Barlow"/>
                <a:sym typeface="Barlow"/>
              </a:rPr>
              <a:t>Dribbles: -0.0218</a:t>
            </a:r>
            <a:endParaRPr b="1" u="sng">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524" name="Google Shape;524;p4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25" name="Google Shape;525;p45"/>
          <p:cNvGrpSpPr/>
          <p:nvPr/>
        </p:nvGrpSpPr>
        <p:grpSpPr>
          <a:xfrm>
            <a:off x="8247163" y="629034"/>
            <a:ext cx="205851" cy="335576"/>
            <a:chOff x="6730350" y="2315900"/>
            <a:chExt cx="257700" cy="420100"/>
          </a:xfrm>
        </p:grpSpPr>
        <p:sp>
          <p:nvSpPr>
            <p:cNvPr id="526" name="Google Shape;526;p45"/>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4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 </a:t>
            </a:r>
            <a:r>
              <a:rPr lang="en" sz="2000">
                <a:solidFill>
                  <a:schemeClr val="lt1"/>
                </a:solidFill>
              </a:rPr>
              <a:t> </a:t>
            </a:r>
            <a:r>
              <a:rPr lang="en" sz="2000">
                <a:solidFill>
                  <a:schemeClr val="lt1"/>
                </a:solidFill>
              </a:rPr>
              <a:t>Logistic Regression</a:t>
            </a:r>
            <a:endParaRPr/>
          </a:p>
        </p:txBody>
      </p:sp>
      <p:pic>
        <p:nvPicPr>
          <p:cNvPr id="532" name="Google Shape;532;p45"/>
          <p:cNvPicPr preferRelativeResize="0"/>
          <p:nvPr/>
        </p:nvPicPr>
        <p:blipFill rotWithShape="1">
          <a:blip r:embed="rId5">
            <a:alphaModFix/>
          </a:blip>
          <a:srcRect b="0" l="31748" r="34778" t="28310"/>
          <a:stretch/>
        </p:blipFill>
        <p:spPr>
          <a:xfrm>
            <a:off x="8247163" y="2586613"/>
            <a:ext cx="762925" cy="1634075"/>
          </a:xfrm>
          <a:prstGeom prst="rect">
            <a:avLst/>
          </a:prstGeom>
          <a:noFill/>
          <a:ln>
            <a:noFill/>
          </a:ln>
        </p:spPr>
      </p:pic>
      <p:sp>
        <p:nvSpPr>
          <p:cNvPr id="533" name="Google Shape;533;p45"/>
          <p:cNvSpPr/>
          <p:nvPr/>
        </p:nvSpPr>
        <p:spPr>
          <a:xfrm>
            <a:off x="6031125" y="1691500"/>
            <a:ext cx="2120700" cy="2529300"/>
          </a:xfrm>
          <a:prstGeom prst="wedgeRectCallout">
            <a:avLst>
              <a:gd fmla="val 64389" name="adj1"/>
              <a:gd fmla="val -10921"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0" lvl="0" marL="0" rtl="0" algn="l">
              <a:spcBef>
                <a:spcPts val="0"/>
              </a:spcBef>
              <a:spcAft>
                <a:spcPts val="0"/>
              </a:spcAft>
              <a:buNone/>
            </a:pPr>
            <a:r>
              <a:rPr b="1" lang="en">
                <a:solidFill>
                  <a:schemeClr val="dk1"/>
                </a:solidFill>
                <a:latin typeface="Barlow"/>
                <a:ea typeface="Barlow"/>
                <a:cs typeface="Barlow"/>
                <a:sym typeface="Barlow"/>
              </a:rPr>
              <a:t>Defender’s Variables:</a:t>
            </a:r>
            <a:endParaRPr b="1">
              <a:solidFill>
                <a:schemeClr val="dk1"/>
              </a:solidFill>
              <a:latin typeface="Barlow"/>
              <a:ea typeface="Barlow"/>
              <a:cs typeface="Barlow"/>
              <a:sym typeface="Barlow"/>
            </a:endParaRPr>
          </a:p>
          <a:p>
            <a:pPr indent="0" lvl="0" marL="0" rtl="0" algn="l">
              <a:spcBef>
                <a:spcPts val="0"/>
              </a:spcBef>
              <a:spcAft>
                <a:spcPts val="0"/>
              </a:spcAft>
              <a:buNone/>
            </a:pPr>
            <a:r>
              <a:t/>
            </a:r>
            <a:endParaRPr b="1" u="sng">
              <a:solidFill>
                <a:schemeClr val="dk1"/>
              </a:solidFill>
              <a:latin typeface="Barlow"/>
              <a:ea typeface="Barlow"/>
              <a:cs typeface="Barlow"/>
              <a:sym typeface="Barlow"/>
            </a:endParaRPr>
          </a:p>
          <a:p>
            <a:pPr indent="0" lvl="0" marL="0" rtl="0" algn="l">
              <a:spcBef>
                <a:spcPts val="0"/>
              </a:spcBef>
              <a:spcAft>
                <a:spcPts val="0"/>
              </a:spcAft>
              <a:buNone/>
            </a:pPr>
            <a:r>
              <a:rPr b="1" lang="en" u="sng">
                <a:solidFill>
                  <a:schemeClr val="dk1"/>
                </a:solidFill>
                <a:latin typeface="Barlow"/>
                <a:ea typeface="Barlow"/>
                <a:cs typeface="Barlow"/>
                <a:sym typeface="Barlow"/>
              </a:rPr>
              <a:t>Height: -0.0026</a:t>
            </a:r>
            <a:endParaRPr b="1" u="sng">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rPr b="1" lang="en" u="sng">
                <a:solidFill>
                  <a:schemeClr val="dk1"/>
                </a:solidFill>
                <a:latin typeface="Barlow"/>
                <a:ea typeface="Barlow"/>
                <a:cs typeface="Barlow"/>
                <a:sym typeface="Barlow"/>
              </a:rPr>
              <a:t>Blocking%: -0.0685</a:t>
            </a:r>
            <a:endParaRPr b="1" u="sng">
              <a:solidFill>
                <a:schemeClr val="dk1"/>
              </a:solidFill>
              <a:latin typeface="Barlow"/>
              <a:ea typeface="Barlow"/>
              <a:cs typeface="Barlow"/>
              <a:sym typeface="Barlow"/>
            </a:endParaRPr>
          </a:p>
          <a:p>
            <a:pPr indent="0" lvl="0" marL="0" rtl="0" algn="l">
              <a:spcBef>
                <a:spcPts val="0"/>
              </a:spcBef>
              <a:spcAft>
                <a:spcPts val="0"/>
              </a:spcAft>
              <a:buNone/>
            </a:pPr>
            <a:r>
              <a:t/>
            </a:r>
            <a:endParaRPr b="1" u="sng">
              <a:solidFill>
                <a:schemeClr val="dk1"/>
              </a:solidFill>
              <a:latin typeface="Barlow"/>
              <a:ea typeface="Barlow"/>
              <a:cs typeface="Barlow"/>
              <a:sym typeface="Barlow"/>
            </a:endParaRPr>
          </a:p>
          <a:p>
            <a:pPr indent="0" lvl="0" marL="0" rtl="0" algn="l">
              <a:spcBef>
                <a:spcPts val="0"/>
              </a:spcBef>
              <a:spcAft>
                <a:spcPts val="0"/>
              </a:spcAft>
              <a:buNone/>
            </a:pPr>
            <a:r>
              <a:rPr b="1" lang="en" u="sng">
                <a:solidFill>
                  <a:schemeClr val="dk1"/>
                </a:solidFill>
                <a:latin typeface="Barlow"/>
                <a:ea typeface="Barlow"/>
                <a:cs typeface="Barlow"/>
                <a:sym typeface="Barlow"/>
              </a:rPr>
              <a:t>Distance to Player: 0.3998</a:t>
            </a:r>
            <a:endParaRPr b="1" u="sng">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534" name="Google Shape;534;p45"/>
          <p:cNvSpPr/>
          <p:nvPr/>
        </p:nvSpPr>
        <p:spPr>
          <a:xfrm>
            <a:off x="4520400" y="2586600"/>
            <a:ext cx="1260300" cy="1886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Status:</a:t>
            </a:r>
            <a:endParaRPr b="1">
              <a:latin typeface="Barlow"/>
              <a:ea typeface="Barlow"/>
              <a:cs typeface="Barlow"/>
              <a:sym typeface="Barlow"/>
            </a:endParaRPr>
          </a:p>
          <a:p>
            <a:pPr indent="0" lvl="0" marL="0" rtl="0" algn="l">
              <a:spcBef>
                <a:spcPts val="0"/>
              </a:spcBef>
              <a:spcAft>
                <a:spcPts val="0"/>
              </a:spcAft>
              <a:buNone/>
            </a:pPr>
            <a:r>
              <a:t/>
            </a:r>
            <a:endParaRPr b="1" u="sng">
              <a:latin typeface="Barlow"/>
              <a:ea typeface="Barlow"/>
              <a:cs typeface="Barlow"/>
              <a:sym typeface="Barlow"/>
            </a:endParaRPr>
          </a:p>
          <a:p>
            <a:pPr indent="0" lvl="0" marL="0" rtl="0" algn="l">
              <a:spcBef>
                <a:spcPts val="0"/>
              </a:spcBef>
              <a:spcAft>
                <a:spcPts val="0"/>
              </a:spcAft>
              <a:buNone/>
            </a:pPr>
            <a:r>
              <a:rPr b="1" lang="en" u="sng">
                <a:latin typeface="Barlow"/>
                <a:ea typeface="Barlow"/>
                <a:cs typeface="Barlow"/>
                <a:sym typeface="Barlow"/>
              </a:rPr>
              <a:t>Shot Clock:</a:t>
            </a:r>
            <a:endParaRPr b="1" u="sng">
              <a:latin typeface="Barlow"/>
              <a:ea typeface="Barlow"/>
              <a:cs typeface="Barlow"/>
              <a:sym typeface="Barlow"/>
            </a:endParaRPr>
          </a:p>
          <a:p>
            <a:pPr indent="0" lvl="0" marL="0" rtl="0" algn="l">
              <a:spcBef>
                <a:spcPts val="0"/>
              </a:spcBef>
              <a:spcAft>
                <a:spcPts val="0"/>
              </a:spcAft>
              <a:buNone/>
            </a:pPr>
            <a:r>
              <a:rPr b="1" lang="en" u="sng">
                <a:latin typeface="Barlow"/>
                <a:ea typeface="Barlow"/>
                <a:cs typeface="Barlow"/>
                <a:sym typeface="Barlow"/>
              </a:rPr>
              <a:t>0.0156</a:t>
            </a:r>
            <a:endParaRPr b="1" u="sng">
              <a:latin typeface="Barlow"/>
              <a:ea typeface="Barlow"/>
              <a:cs typeface="Barlow"/>
              <a:sym typeface="Barlow"/>
            </a:endParaRPr>
          </a:p>
          <a:p>
            <a:pPr indent="0" lvl="0" marL="0" rtl="0" algn="l">
              <a:spcBef>
                <a:spcPts val="0"/>
              </a:spcBef>
              <a:spcAft>
                <a:spcPts val="0"/>
              </a:spcAft>
              <a:buNone/>
            </a:pPr>
            <a:r>
              <a:t/>
            </a:r>
            <a:endParaRPr b="1" u="sng">
              <a:latin typeface="Barlow"/>
              <a:ea typeface="Barlow"/>
              <a:cs typeface="Barlow"/>
              <a:sym typeface="Barlow"/>
            </a:endParaRPr>
          </a:p>
          <a:p>
            <a:pPr indent="0" lvl="0" marL="0" rtl="0" algn="l">
              <a:spcBef>
                <a:spcPts val="0"/>
              </a:spcBef>
              <a:spcAft>
                <a:spcPts val="0"/>
              </a:spcAft>
              <a:buNone/>
            </a:pPr>
            <a:r>
              <a:rPr b="1" lang="en" u="sng">
                <a:latin typeface="Barlow"/>
                <a:ea typeface="Barlow"/>
                <a:cs typeface="Barlow"/>
                <a:sym typeface="Barlow"/>
              </a:rPr>
              <a:t>Shot Distance:</a:t>
            </a:r>
            <a:endParaRPr b="1" u="sng">
              <a:latin typeface="Barlow"/>
              <a:ea typeface="Barlow"/>
              <a:cs typeface="Barlow"/>
              <a:sym typeface="Barlow"/>
            </a:endParaRPr>
          </a:p>
          <a:p>
            <a:pPr indent="0" lvl="0" marL="0" rtl="0" algn="l">
              <a:spcBef>
                <a:spcPts val="0"/>
              </a:spcBef>
              <a:spcAft>
                <a:spcPts val="0"/>
              </a:spcAft>
              <a:buNone/>
            </a:pPr>
            <a:r>
              <a:rPr b="1" lang="en" u="sng">
                <a:latin typeface="Barlow"/>
                <a:ea typeface="Barlow"/>
                <a:cs typeface="Barlow"/>
                <a:sym typeface="Barlow"/>
              </a:rPr>
              <a:t>-0.2140</a:t>
            </a:r>
            <a:endParaRPr b="1" u="sng">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38" name="Shape 538"/>
        <p:cNvGrpSpPr/>
        <p:nvPr/>
      </p:nvGrpSpPr>
      <p:grpSpPr>
        <a:xfrm>
          <a:off x="0" y="0"/>
          <a:ext cx="0" cy="0"/>
          <a:chOff x="0" y="0"/>
          <a:chExt cx="0" cy="0"/>
        </a:xfrm>
      </p:grpSpPr>
      <p:sp>
        <p:nvSpPr>
          <p:cNvPr id="539" name="Google Shape;539;p4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40" name="Google Shape;540;p46"/>
          <p:cNvGrpSpPr/>
          <p:nvPr/>
        </p:nvGrpSpPr>
        <p:grpSpPr>
          <a:xfrm>
            <a:off x="8247163" y="629034"/>
            <a:ext cx="205851" cy="335576"/>
            <a:chOff x="6730350" y="2315900"/>
            <a:chExt cx="257700" cy="420100"/>
          </a:xfrm>
        </p:grpSpPr>
        <p:sp>
          <p:nvSpPr>
            <p:cNvPr id="541" name="Google Shape;541;p46"/>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6"/>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6"/>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6"/>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4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a:t>
            </a:r>
            <a:r>
              <a:rPr lang="en">
                <a:solidFill>
                  <a:schemeClr val="lt1"/>
                </a:solidFill>
              </a:rPr>
              <a:t>3 </a:t>
            </a:r>
            <a:r>
              <a:rPr lang="en" sz="2000">
                <a:solidFill>
                  <a:schemeClr val="lt1"/>
                </a:solidFill>
              </a:rPr>
              <a:t> Logistic Regression</a:t>
            </a:r>
            <a:r>
              <a:rPr lang="en"/>
              <a:t> </a:t>
            </a:r>
            <a:endParaRPr/>
          </a:p>
        </p:txBody>
      </p:sp>
      <p:pic>
        <p:nvPicPr>
          <p:cNvPr id="547" name="Google Shape;547;p46"/>
          <p:cNvPicPr preferRelativeResize="0"/>
          <p:nvPr/>
        </p:nvPicPr>
        <p:blipFill rotWithShape="1">
          <a:blip r:embed="rId3">
            <a:alphaModFix/>
          </a:blip>
          <a:srcRect b="0" l="29010" r="28004" t="0"/>
          <a:stretch/>
        </p:blipFill>
        <p:spPr>
          <a:xfrm>
            <a:off x="1780575" y="2961500"/>
            <a:ext cx="1000300" cy="1745299"/>
          </a:xfrm>
          <a:prstGeom prst="rect">
            <a:avLst/>
          </a:prstGeom>
          <a:noFill/>
          <a:ln>
            <a:noFill/>
          </a:ln>
        </p:spPr>
      </p:pic>
      <p:sp>
        <p:nvSpPr>
          <p:cNvPr id="548" name="Google Shape;548;p46"/>
          <p:cNvSpPr txBox="1"/>
          <p:nvPr>
            <p:ph idx="2" type="body"/>
          </p:nvPr>
        </p:nvSpPr>
        <p:spPr>
          <a:xfrm>
            <a:off x="4064600" y="1200175"/>
            <a:ext cx="2841000" cy="130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Defender Data</a:t>
            </a:r>
            <a:endParaRPr b="1"/>
          </a:p>
          <a:p>
            <a:pPr indent="0" lvl="0" marL="0" rtl="0" algn="l">
              <a:spcBef>
                <a:spcPts val="600"/>
              </a:spcBef>
              <a:spcAft>
                <a:spcPts val="0"/>
              </a:spcAft>
              <a:buNone/>
            </a:pPr>
            <a:r>
              <a:rPr lang="en" sz="1800"/>
              <a:t>2.01 m </a:t>
            </a:r>
            <a:endParaRPr sz="1800"/>
          </a:p>
          <a:p>
            <a:pPr indent="0" lvl="0" marL="0" rtl="0" algn="l">
              <a:spcBef>
                <a:spcPts val="600"/>
              </a:spcBef>
              <a:spcAft>
                <a:spcPts val="0"/>
              </a:spcAft>
              <a:buNone/>
            </a:pPr>
            <a:r>
              <a:rPr lang="en" sz="1800"/>
              <a:t>Avg Block/Game = 1.76 </a:t>
            </a:r>
            <a:endParaRPr sz="1800"/>
          </a:p>
          <a:p>
            <a:pPr indent="0" lvl="0" marL="0" rtl="0" algn="l">
              <a:spcBef>
                <a:spcPts val="600"/>
              </a:spcBef>
              <a:spcAft>
                <a:spcPts val="0"/>
              </a:spcAft>
              <a:buNone/>
            </a:pPr>
            <a:r>
              <a:t/>
            </a:r>
            <a:endParaRPr/>
          </a:p>
        </p:txBody>
      </p:sp>
      <p:pic>
        <p:nvPicPr>
          <p:cNvPr id="549" name="Google Shape;549;p46"/>
          <p:cNvPicPr preferRelativeResize="0"/>
          <p:nvPr/>
        </p:nvPicPr>
        <p:blipFill rotWithShape="1">
          <a:blip r:embed="rId4">
            <a:alphaModFix/>
          </a:blip>
          <a:srcRect b="66402" l="29137" r="28647" t="0"/>
          <a:stretch/>
        </p:blipFill>
        <p:spPr>
          <a:xfrm>
            <a:off x="7059975" y="3377813"/>
            <a:ext cx="1634350" cy="1300750"/>
          </a:xfrm>
          <a:prstGeom prst="rect">
            <a:avLst/>
          </a:prstGeom>
          <a:noFill/>
          <a:ln>
            <a:noFill/>
          </a:ln>
        </p:spPr>
      </p:pic>
      <p:sp>
        <p:nvSpPr>
          <p:cNvPr id="550" name="Google Shape;550;p46"/>
          <p:cNvSpPr txBox="1"/>
          <p:nvPr>
            <p:ph idx="2" type="body"/>
          </p:nvPr>
        </p:nvSpPr>
        <p:spPr>
          <a:xfrm>
            <a:off x="6556388" y="1447763"/>
            <a:ext cx="2841000" cy="60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551" name="Google Shape;551;p46"/>
          <p:cNvPicPr preferRelativeResize="0"/>
          <p:nvPr/>
        </p:nvPicPr>
        <p:blipFill>
          <a:blip r:embed="rId5">
            <a:alphaModFix/>
          </a:blip>
          <a:stretch>
            <a:fillRect/>
          </a:stretch>
        </p:blipFill>
        <p:spPr>
          <a:xfrm>
            <a:off x="7429838" y="2804050"/>
            <a:ext cx="721125" cy="540150"/>
          </a:xfrm>
          <a:prstGeom prst="rect">
            <a:avLst/>
          </a:prstGeom>
          <a:noFill/>
          <a:ln>
            <a:noFill/>
          </a:ln>
        </p:spPr>
      </p:pic>
      <p:pic>
        <p:nvPicPr>
          <p:cNvPr id="552" name="Google Shape;552;p46"/>
          <p:cNvPicPr preferRelativeResize="0"/>
          <p:nvPr/>
        </p:nvPicPr>
        <p:blipFill rotWithShape="1">
          <a:blip r:embed="rId6">
            <a:alphaModFix/>
          </a:blip>
          <a:srcRect b="0" l="31748" r="34778" t="28310"/>
          <a:stretch/>
        </p:blipFill>
        <p:spPr>
          <a:xfrm>
            <a:off x="4870025" y="3061872"/>
            <a:ext cx="721125" cy="1544553"/>
          </a:xfrm>
          <a:prstGeom prst="rect">
            <a:avLst/>
          </a:prstGeom>
          <a:noFill/>
          <a:ln>
            <a:noFill/>
          </a:ln>
        </p:spPr>
      </p:pic>
      <p:sp>
        <p:nvSpPr>
          <p:cNvPr id="553" name="Google Shape;553;p46"/>
          <p:cNvSpPr txBox="1"/>
          <p:nvPr>
            <p:ph idx="2" type="body"/>
          </p:nvPr>
        </p:nvSpPr>
        <p:spPr>
          <a:xfrm>
            <a:off x="1480475" y="1200175"/>
            <a:ext cx="1819500" cy="60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Player Data</a:t>
            </a:r>
            <a:endParaRPr b="1"/>
          </a:p>
          <a:p>
            <a:pPr indent="0" lvl="0" marL="0" rtl="0" algn="l">
              <a:spcBef>
                <a:spcPts val="600"/>
              </a:spcBef>
              <a:spcAft>
                <a:spcPts val="0"/>
              </a:spcAft>
              <a:buNone/>
            </a:pPr>
            <a:r>
              <a:rPr lang="en" sz="1800"/>
              <a:t>OBPM: 0.6</a:t>
            </a:r>
            <a:endParaRPr sz="1800"/>
          </a:p>
          <a:p>
            <a:pPr indent="0" lvl="0" marL="0" rtl="0" algn="l">
              <a:spcBef>
                <a:spcPts val="600"/>
              </a:spcBef>
              <a:spcAft>
                <a:spcPts val="0"/>
              </a:spcAft>
              <a:buNone/>
            </a:pPr>
            <a:r>
              <a:rPr lang="en" sz="1800"/>
              <a:t>Dribble: 2</a:t>
            </a:r>
            <a:endParaRPr sz="1800"/>
          </a:p>
          <a:p>
            <a:pPr indent="0" lvl="0" marL="0" rtl="0" algn="l">
              <a:spcBef>
                <a:spcPts val="600"/>
              </a:spcBef>
              <a:spcAft>
                <a:spcPts val="0"/>
              </a:spcAft>
              <a:buNone/>
            </a:pPr>
            <a:r>
              <a:rPr lang="en" sz="1800"/>
              <a:t>FG%: 45.3%</a:t>
            </a:r>
            <a:endParaRPr sz="1800"/>
          </a:p>
          <a:p>
            <a:pPr indent="0" lvl="0" marL="0" rtl="0" algn="l">
              <a:spcBef>
                <a:spcPts val="600"/>
              </a:spcBef>
              <a:spcAft>
                <a:spcPts val="0"/>
              </a:spcAft>
              <a:buNone/>
            </a:pPr>
            <a:r>
              <a:rPr lang="en" sz="1800"/>
              <a:t>28 Years Old</a:t>
            </a:r>
            <a:endParaRPr sz="1800"/>
          </a:p>
        </p:txBody>
      </p:sp>
      <p:cxnSp>
        <p:nvCxnSpPr>
          <p:cNvPr id="554" name="Google Shape;554;p46"/>
          <p:cNvCxnSpPr/>
          <p:nvPr/>
        </p:nvCxnSpPr>
        <p:spPr>
          <a:xfrm flipH="1" rot="10800000">
            <a:off x="3022325" y="3828000"/>
            <a:ext cx="1514400" cy="12300"/>
          </a:xfrm>
          <a:prstGeom prst="straightConnector1">
            <a:avLst/>
          </a:prstGeom>
          <a:noFill/>
          <a:ln cap="flat" cmpd="sng" w="28575">
            <a:solidFill>
              <a:schemeClr val="dk2"/>
            </a:solidFill>
            <a:prstDash val="solid"/>
            <a:round/>
            <a:headEnd len="med" w="med" type="triangle"/>
            <a:tailEnd len="med" w="med" type="triangle"/>
          </a:ln>
        </p:spPr>
      </p:cxnSp>
      <p:sp>
        <p:nvSpPr>
          <p:cNvPr id="555" name="Google Shape;555;p46"/>
          <p:cNvSpPr txBox="1"/>
          <p:nvPr/>
        </p:nvSpPr>
        <p:spPr>
          <a:xfrm>
            <a:off x="3299975" y="3828025"/>
            <a:ext cx="959100" cy="579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rgbClr val="434343"/>
                </a:solidFill>
                <a:latin typeface="Barlow"/>
                <a:ea typeface="Barlow"/>
                <a:cs typeface="Barlow"/>
                <a:sym typeface="Barlow"/>
              </a:rPr>
              <a:t>1.23m</a:t>
            </a:r>
            <a:endParaRPr/>
          </a:p>
        </p:txBody>
      </p:sp>
      <p:sp>
        <p:nvSpPr>
          <p:cNvPr id="556" name="Google Shape;556;p46"/>
          <p:cNvSpPr txBox="1"/>
          <p:nvPr>
            <p:ph idx="2" type="body"/>
          </p:nvPr>
        </p:nvSpPr>
        <p:spPr>
          <a:xfrm>
            <a:off x="6780200" y="1200175"/>
            <a:ext cx="2193900" cy="60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Shooting Status</a:t>
            </a:r>
            <a:endParaRPr b="1"/>
          </a:p>
          <a:p>
            <a:pPr indent="0" lvl="0" marL="0" rtl="0" algn="l">
              <a:spcBef>
                <a:spcPts val="600"/>
              </a:spcBef>
              <a:spcAft>
                <a:spcPts val="0"/>
              </a:spcAft>
              <a:buNone/>
            </a:pPr>
            <a:r>
              <a:rPr lang="en" sz="1800"/>
              <a:t>Time Left: 11s</a:t>
            </a:r>
            <a:endParaRPr sz="1800"/>
          </a:p>
        </p:txBody>
      </p:sp>
      <p:cxnSp>
        <p:nvCxnSpPr>
          <p:cNvPr id="557" name="Google Shape;557;p46"/>
          <p:cNvCxnSpPr/>
          <p:nvPr/>
        </p:nvCxnSpPr>
        <p:spPr>
          <a:xfrm>
            <a:off x="3022325" y="4559175"/>
            <a:ext cx="4141800" cy="10200"/>
          </a:xfrm>
          <a:prstGeom prst="straightConnector1">
            <a:avLst/>
          </a:prstGeom>
          <a:noFill/>
          <a:ln cap="flat" cmpd="sng" w="28575">
            <a:solidFill>
              <a:schemeClr val="dk2"/>
            </a:solidFill>
            <a:prstDash val="solid"/>
            <a:round/>
            <a:headEnd len="med" w="med" type="triangle"/>
            <a:tailEnd len="med" w="med" type="triangle"/>
          </a:ln>
        </p:spPr>
      </p:cxnSp>
      <p:sp>
        <p:nvSpPr>
          <p:cNvPr id="558" name="Google Shape;558;p46"/>
          <p:cNvSpPr txBox="1"/>
          <p:nvPr/>
        </p:nvSpPr>
        <p:spPr>
          <a:xfrm>
            <a:off x="4751038" y="4559175"/>
            <a:ext cx="959100" cy="5799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rgbClr val="434343"/>
                </a:solidFill>
                <a:latin typeface="Barlow"/>
                <a:ea typeface="Barlow"/>
                <a:cs typeface="Barlow"/>
                <a:sym typeface="Barlow"/>
              </a:rPr>
              <a:t>4.14</a:t>
            </a:r>
            <a:r>
              <a:rPr lang="en" sz="2200">
                <a:solidFill>
                  <a:srgbClr val="434343"/>
                </a:solidFill>
                <a:latin typeface="Barlow"/>
                <a:ea typeface="Barlow"/>
                <a:cs typeface="Barlow"/>
                <a:sym typeface="Barlow"/>
              </a:rPr>
              <a:t>m</a:t>
            </a:r>
            <a:endParaRPr/>
          </a:p>
        </p:txBody>
      </p:sp>
      <p:sp>
        <p:nvSpPr>
          <p:cNvPr id="559" name="Google Shape;559;p46"/>
          <p:cNvSpPr txBox="1"/>
          <p:nvPr>
            <p:ph idx="1" type="body"/>
          </p:nvPr>
        </p:nvSpPr>
        <p:spPr>
          <a:xfrm>
            <a:off x="3745875" y="2536600"/>
            <a:ext cx="3314100" cy="561300"/>
          </a:xfrm>
          <a:prstGeom prst="rect">
            <a:avLst/>
          </a:prstGeom>
          <a:solidFill>
            <a:srgbClr val="F3F3F3"/>
          </a:solidFill>
        </p:spPr>
        <p:txBody>
          <a:bodyPr anchorCtr="0" anchor="t" bIns="91425" lIns="91425" spcFirstLastPara="1" rIns="91425" wrap="square" tIns="91425">
            <a:noAutofit/>
          </a:bodyPr>
          <a:lstStyle/>
          <a:p>
            <a:pPr indent="0" lvl="0" marL="0" rtl="0" algn="l">
              <a:spcBef>
                <a:spcPts val="600"/>
              </a:spcBef>
              <a:spcAft>
                <a:spcPts val="0"/>
              </a:spcAft>
              <a:buNone/>
            </a:pPr>
            <a:r>
              <a:rPr b="1" lang="en" sz="2000">
                <a:solidFill>
                  <a:srgbClr val="FFB000"/>
                </a:solidFill>
              </a:rPr>
              <a:t>44.1% </a:t>
            </a:r>
            <a:r>
              <a:rPr b="1" lang="en" sz="2000">
                <a:solidFill>
                  <a:srgbClr val="FFB000"/>
                </a:solidFill>
              </a:rPr>
              <a:t> </a:t>
            </a:r>
            <a:r>
              <a:rPr lang="en" sz="2000"/>
              <a:t>chance of scoring. </a:t>
            </a:r>
            <a:endParaRPr sz="2000"/>
          </a:p>
          <a:p>
            <a:pPr indent="0" lvl="0" marL="0" rtl="0" algn="l">
              <a:spcBef>
                <a:spcPts val="600"/>
              </a:spcBef>
              <a:spcAft>
                <a:spcPts val="0"/>
              </a:spcAft>
              <a:buNone/>
            </a:pPr>
            <a:r>
              <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63" name="Shape 563"/>
        <p:cNvGrpSpPr/>
        <p:nvPr/>
      </p:nvGrpSpPr>
      <p:grpSpPr>
        <a:xfrm>
          <a:off x="0" y="0"/>
          <a:ext cx="0" cy="0"/>
          <a:chOff x="0" y="0"/>
          <a:chExt cx="0" cy="0"/>
        </a:xfrm>
      </p:grpSpPr>
      <p:sp>
        <p:nvSpPr>
          <p:cNvPr id="564" name="Google Shape;564;p4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65" name="Google Shape;565;p47"/>
          <p:cNvGrpSpPr/>
          <p:nvPr/>
        </p:nvGrpSpPr>
        <p:grpSpPr>
          <a:xfrm>
            <a:off x="8247163" y="629034"/>
            <a:ext cx="205851" cy="335576"/>
            <a:chOff x="6730350" y="2315900"/>
            <a:chExt cx="257700" cy="420100"/>
          </a:xfrm>
        </p:grpSpPr>
        <p:sp>
          <p:nvSpPr>
            <p:cNvPr id="566" name="Google Shape;566;p47"/>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7"/>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7"/>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7"/>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7"/>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4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4.3 </a:t>
            </a:r>
            <a:r>
              <a:rPr lang="en" sz="2000">
                <a:solidFill>
                  <a:schemeClr val="lt1"/>
                </a:solidFill>
              </a:rPr>
              <a:t>Logistics Regression</a:t>
            </a:r>
            <a:endParaRPr/>
          </a:p>
        </p:txBody>
      </p:sp>
      <p:sp>
        <p:nvSpPr>
          <p:cNvPr id="572" name="Google Shape;572;p47"/>
          <p:cNvSpPr txBox="1"/>
          <p:nvPr/>
        </p:nvSpPr>
        <p:spPr>
          <a:xfrm>
            <a:off x="1891075" y="336652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Logistic#2</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Accuracy: </a:t>
            </a:r>
            <a:r>
              <a:rPr b="1" lang="en" sz="1800">
                <a:solidFill>
                  <a:schemeClr val="dk1"/>
                </a:solidFill>
                <a:highlight>
                  <a:srgbClr val="FFFFFF"/>
                </a:highlight>
                <a:latin typeface="Barlow"/>
                <a:ea typeface="Barlow"/>
                <a:cs typeface="Barlow"/>
                <a:sym typeface="Barlow"/>
              </a:rPr>
              <a:t>0.6136</a:t>
            </a:r>
            <a:endParaRPr b="1"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Precision: 0.5965</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Recall:        0.4592</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F1-score:   </a:t>
            </a:r>
            <a:r>
              <a:rPr b="1" lang="en" sz="1800">
                <a:solidFill>
                  <a:schemeClr val="dk1"/>
                </a:solidFill>
                <a:highlight>
                  <a:srgbClr val="FFFFFF"/>
                </a:highlight>
                <a:latin typeface="Barlow"/>
                <a:ea typeface="Barlow"/>
                <a:cs typeface="Barlow"/>
                <a:sym typeface="Barlow"/>
              </a:rPr>
              <a:t>0.5189</a:t>
            </a:r>
            <a:endParaRPr b="1" sz="1800">
              <a:solidFill>
                <a:schemeClr val="dk1"/>
              </a:solidFill>
              <a:latin typeface="Barlow"/>
              <a:ea typeface="Barlow"/>
              <a:cs typeface="Barlow"/>
              <a:sym typeface="Barlow"/>
            </a:endParaRPr>
          </a:p>
        </p:txBody>
      </p:sp>
      <p:sp>
        <p:nvSpPr>
          <p:cNvPr id="573" name="Google Shape;573;p47"/>
          <p:cNvSpPr txBox="1"/>
          <p:nvPr/>
        </p:nvSpPr>
        <p:spPr>
          <a:xfrm>
            <a:off x="5446375" y="336652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Logistic#1 </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Accuracy: </a:t>
            </a:r>
            <a:r>
              <a:rPr b="1" lang="en" sz="1800">
                <a:solidFill>
                  <a:schemeClr val="dk1"/>
                </a:solidFill>
                <a:highlight>
                  <a:srgbClr val="FFFFFF"/>
                </a:highlight>
                <a:latin typeface="Barlow"/>
                <a:ea typeface="Barlow"/>
                <a:cs typeface="Barlow"/>
                <a:sym typeface="Barlow"/>
              </a:rPr>
              <a:t>0.6135</a:t>
            </a:r>
            <a:endParaRPr b="1"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Precision: 0.5962</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Recall:        0.4591</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F1-score:   </a:t>
            </a:r>
            <a:r>
              <a:rPr b="1" lang="en" sz="1800">
                <a:solidFill>
                  <a:schemeClr val="dk1"/>
                </a:solidFill>
                <a:highlight>
                  <a:srgbClr val="FFFFFF"/>
                </a:highlight>
                <a:latin typeface="Barlow"/>
                <a:ea typeface="Barlow"/>
                <a:cs typeface="Barlow"/>
                <a:sym typeface="Barlow"/>
              </a:rPr>
              <a:t>0.5188</a:t>
            </a:r>
            <a:endParaRPr b="1" sz="1800">
              <a:solidFill>
                <a:schemeClr val="dk1"/>
              </a:solidFill>
              <a:latin typeface="Barlow"/>
              <a:ea typeface="Barlow"/>
              <a:cs typeface="Barlow"/>
              <a:sym typeface="Barlow"/>
            </a:endParaRPr>
          </a:p>
        </p:txBody>
      </p:sp>
      <p:pic>
        <p:nvPicPr>
          <p:cNvPr id="574" name="Google Shape;574;p47"/>
          <p:cNvPicPr preferRelativeResize="0"/>
          <p:nvPr/>
        </p:nvPicPr>
        <p:blipFill>
          <a:blip r:embed="rId3">
            <a:alphaModFix/>
          </a:blip>
          <a:stretch>
            <a:fillRect/>
          </a:stretch>
        </p:blipFill>
        <p:spPr>
          <a:xfrm>
            <a:off x="1819350" y="1540740"/>
            <a:ext cx="6931050" cy="1485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78" name="Shape 578"/>
        <p:cNvGrpSpPr/>
        <p:nvPr/>
      </p:nvGrpSpPr>
      <p:grpSpPr>
        <a:xfrm>
          <a:off x="0" y="0"/>
          <a:ext cx="0" cy="0"/>
          <a:chOff x="0" y="0"/>
          <a:chExt cx="0" cy="0"/>
        </a:xfrm>
      </p:grpSpPr>
      <p:sp>
        <p:nvSpPr>
          <p:cNvPr id="579" name="Google Shape;579;p48"/>
          <p:cNvSpPr txBox="1"/>
          <p:nvPr>
            <p:ph idx="1" type="body"/>
          </p:nvPr>
        </p:nvSpPr>
        <p:spPr>
          <a:xfrm>
            <a:off x="1466375" y="1368425"/>
            <a:ext cx="4124400" cy="338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did we miss? </a:t>
            </a:r>
            <a:endParaRPr b="1"/>
          </a:p>
          <a:p>
            <a:pPr indent="-368300" lvl="0" marL="457200" rtl="0" algn="l">
              <a:spcBef>
                <a:spcPts val="600"/>
              </a:spcBef>
              <a:spcAft>
                <a:spcPts val="0"/>
              </a:spcAft>
              <a:buSzPts val="2200"/>
              <a:buChar char="▪"/>
            </a:pPr>
            <a:r>
              <a:rPr lang="en"/>
              <a:t>Using </a:t>
            </a:r>
            <a:r>
              <a:rPr b="1" lang="en">
                <a:solidFill>
                  <a:srgbClr val="FFB000"/>
                </a:solidFill>
              </a:rPr>
              <a:t>seasonal data</a:t>
            </a:r>
            <a:r>
              <a:rPr lang="en"/>
              <a:t> to predict player’s </a:t>
            </a:r>
            <a:r>
              <a:rPr lang="en"/>
              <a:t>one </a:t>
            </a:r>
            <a:r>
              <a:rPr lang="en"/>
              <a:t>game condition.</a:t>
            </a:r>
            <a:endParaRPr/>
          </a:p>
          <a:p>
            <a:pPr indent="0" lvl="0" marL="0" rtl="0" algn="l">
              <a:spcBef>
                <a:spcPts val="600"/>
              </a:spcBef>
              <a:spcAft>
                <a:spcPts val="0"/>
              </a:spcAft>
              <a:buNone/>
            </a:pPr>
            <a:r>
              <a:t/>
            </a:r>
            <a:endParaRPr b="1"/>
          </a:p>
          <a:p>
            <a:pPr indent="0" lvl="0" marL="0" rtl="0" algn="l">
              <a:spcBef>
                <a:spcPts val="600"/>
              </a:spcBef>
              <a:spcAft>
                <a:spcPts val="0"/>
              </a:spcAft>
              <a:buNone/>
            </a:pPr>
            <a:r>
              <a:rPr lang="en"/>
              <a:t>Possible Mitigation:</a:t>
            </a:r>
            <a:r>
              <a:rPr b="1" lang="en"/>
              <a:t> </a:t>
            </a:r>
            <a:endParaRPr b="1"/>
          </a:p>
          <a:p>
            <a:pPr indent="0" lvl="0" marL="0" rtl="0" algn="l">
              <a:spcBef>
                <a:spcPts val="600"/>
              </a:spcBef>
              <a:spcAft>
                <a:spcPts val="0"/>
              </a:spcAft>
              <a:buNone/>
            </a:pPr>
            <a:r>
              <a:rPr b="1" lang="en">
                <a:solidFill>
                  <a:srgbClr val="FFB000"/>
                </a:solidFill>
              </a:rPr>
              <a:t>Real Time Prediction</a:t>
            </a:r>
            <a:endParaRPr b="1">
              <a:solidFill>
                <a:srgbClr val="FFB000"/>
              </a:solidFill>
            </a:endParaRPr>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p:txBody>
      </p:sp>
      <p:sp>
        <p:nvSpPr>
          <p:cNvPr id="580" name="Google Shape;580;p4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81" name="Google Shape;581;p48"/>
          <p:cNvGrpSpPr/>
          <p:nvPr/>
        </p:nvGrpSpPr>
        <p:grpSpPr>
          <a:xfrm>
            <a:off x="8247163" y="629034"/>
            <a:ext cx="205851" cy="335576"/>
            <a:chOff x="6730350" y="2315900"/>
            <a:chExt cx="257700" cy="420100"/>
          </a:xfrm>
        </p:grpSpPr>
        <p:sp>
          <p:nvSpPr>
            <p:cNvPr id="582" name="Google Shape;582;p4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8"/>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4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4.4</a:t>
            </a:r>
            <a:r>
              <a:rPr lang="en"/>
              <a:t> Evaluations</a:t>
            </a:r>
            <a:endParaRPr/>
          </a:p>
        </p:txBody>
      </p:sp>
      <p:pic>
        <p:nvPicPr>
          <p:cNvPr id="588" name="Google Shape;588;p48"/>
          <p:cNvPicPr preferRelativeResize="0"/>
          <p:nvPr/>
        </p:nvPicPr>
        <p:blipFill>
          <a:blip r:embed="rId3">
            <a:alphaModFix/>
          </a:blip>
          <a:stretch>
            <a:fillRect/>
          </a:stretch>
        </p:blipFill>
        <p:spPr>
          <a:xfrm>
            <a:off x="5590775" y="1368412"/>
            <a:ext cx="2773375" cy="1796054"/>
          </a:xfrm>
          <a:prstGeom prst="rect">
            <a:avLst/>
          </a:prstGeom>
          <a:noFill/>
          <a:ln>
            <a:noFill/>
          </a:ln>
        </p:spPr>
      </p:pic>
      <p:pic>
        <p:nvPicPr>
          <p:cNvPr id="589" name="Google Shape;589;p48"/>
          <p:cNvPicPr preferRelativeResize="0"/>
          <p:nvPr/>
        </p:nvPicPr>
        <p:blipFill>
          <a:blip r:embed="rId4">
            <a:alphaModFix/>
          </a:blip>
          <a:stretch>
            <a:fillRect/>
          </a:stretch>
        </p:blipFill>
        <p:spPr>
          <a:xfrm>
            <a:off x="5590775" y="3164475"/>
            <a:ext cx="2773376" cy="1560024"/>
          </a:xfrm>
          <a:prstGeom prst="rect">
            <a:avLst/>
          </a:prstGeom>
          <a:noFill/>
          <a:ln>
            <a:noFill/>
          </a:ln>
        </p:spPr>
      </p:pic>
      <p:cxnSp>
        <p:nvCxnSpPr>
          <p:cNvPr id="590" name="Google Shape;590;p48"/>
          <p:cNvCxnSpPr/>
          <p:nvPr/>
        </p:nvCxnSpPr>
        <p:spPr>
          <a:xfrm>
            <a:off x="5590775" y="2426764"/>
            <a:ext cx="2773500" cy="0"/>
          </a:xfrm>
          <a:prstGeom prst="straightConnector1">
            <a:avLst/>
          </a:prstGeom>
          <a:noFill/>
          <a:ln cap="flat" cmpd="sng" w="38100">
            <a:solidFill>
              <a:srgbClr val="EA9999"/>
            </a:solidFill>
            <a:prstDash val="dash"/>
            <a:round/>
            <a:headEnd len="med" w="med" type="none"/>
            <a:tailEnd len="med" w="med" type="none"/>
          </a:ln>
        </p:spPr>
      </p:cxnSp>
      <p:sp>
        <p:nvSpPr>
          <p:cNvPr id="591" name="Google Shape;591;p48"/>
          <p:cNvSpPr txBox="1"/>
          <p:nvPr/>
        </p:nvSpPr>
        <p:spPr>
          <a:xfrm>
            <a:off x="8453025" y="2196375"/>
            <a:ext cx="6471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Barlow"/>
                <a:ea typeface="Barlow"/>
                <a:cs typeface="Barlow"/>
                <a:sym typeface="Barlow"/>
              </a:rPr>
              <a:t>Season</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Avg:20</a:t>
            </a:r>
            <a:endParaRPr sz="1000">
              <a:latin typeface="Barlow"/>
              <a:ea typeface="Barlow"/>
              <a:cs typeface="Barlow"/>
              <a:sym typeface="Barlo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595" name="Shape 595"/>
        <p:cNvGrpSpPr/>
        <p:nvPr/>
      </p:nvGrpSpPr>
      <p:grpSpPr>
        <a:xfrm>
          <a:off x="0" y="0"/>
          <a:ext cx="0" cy="0"/>
          <a:chOff x="0" y="0"/>
          <a:chExt cx="0" cy="0"/>
        </a:xfrm>
      </p:grpSpPr>
      <p:pic>
        <p:nvPicPr>
          <p:cNvPr id="596" name="Google Shape;596;p49"/>
          <p:cNvPicPr preferRelativeResize="0"/>
          <p:nvPr/>
        </p:nvPicPr>
        <p:blipFill rotWithShape="1">
          <a:blip r:embed="rId3">
            <a:alphaModFix/>
          </a:blip>
          <a:srcRect b="0" l="0" r="1787" t="0"/>
          <a:stretch/>
        </p:blipFill>
        <p:spPr>
          <a:xfrm flipH="1">
            <a:off x="5341825" y="1327675"/>
            <a:ext cx="3633375" cy="3332550"/>
          </a:xfrm>
          <a:prstGeom prst="rect">
            <a:avLst/>
          </a:prstGeom>
          <a:noFill/>
          <a:ln>
            <a:noFill/>
          </a:ln>
        </p:spPr>
      </p:pic>
      <p:sp>
        <p:nvSpPr>
          <p:cNvPr id="597" name="Google Shape;597;p4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598" name="Google Shape;598;p49"/>
          <p:cNvGrpSpPr/>
          <p:nvPr/>
        </p:nvGrpSpPr>
        <p:grpSpPr>
          <a:xfrm>
            <a:off x="8247163" y="629034"/>
            <a:ext cx="205851" cy="335576"/>
            <a:chOff x="6730350" y="2315900"/>
            <a:chExt cx="257700" cy="420100"/>
          </a:xfrm>
        </p:grpSpPr>
        <p:sp>
          <p:nvSpPr>
            <p:cNvPr id="599" name="Google Shape;599;p49"/>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9"/>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9"/>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9"/>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4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4.4 Evaluations</a:t>
            </a:r>
            <a:endParaRPr/>
          </a:p>
        </p:txBody>
      </p:sp>
      <p:sp>
        <p:nvSpPr>
          <p:cNvPr id="605" name="Google Shape;605;p49"/>
          <p:cNvSpPr txBox="1"/>
          <p:nvPr>
            <p:ph idx="1" type="body"/>
          </p:nvPr>
        </p:nvSpPr>
        <p:spPr>
          <a:xfrm>
            <a:off x="1526900" y="1327675"/>
            <a:ext cx="5160300" cy="171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did we miss? </a:t>
            </a:r>
            <a:endParaRPr/>
          </a:p>
          <a:p>
            <a:pPr indent="-368300" lvl="0" marL="457200" rtl="0" algn="l">
              <a:spcBef>
                <a:spcPts val="600"/>
              </a:spcBef>
              <a:spcAft>
                <a:spcPts val="0"/>
              </a:spcAft>
              <a:buSzPts val="2200"/>
              <a:buChar char="▪"/>
            </a:pPr>
            <a:r>
              <a:rPr lang="en"/>
              <a:t>Ignore </a:t>
            </a:r>
            <a:r>
              <a:rPr b="1" lang="en">
                <a:solidFill>
                  <a:srgbClr val="FFB000"/>
                </a:solidFill>
              </a:rPr>
              <a:t>the team-level effect</a:t>
            </a:r>
            <a:endParaRPr b="1">
              <a:solidFill>
                <a:srgbClr val="FFB000"/>
              </a:solidFill>
            </a:endParaRPr>
          </a:p>
          <a:p>
            <a:pPr indent="0" lvl="0" marL="0" rtl="0" algn="l">
              <a:spcBef>
                <a:spcPts val="600"/>
              </a:spcBef>
              <a:spcAft>
                <a:spcPts val="0"/>
              </a:spcAft>
              <a:buNone/>
            </a:pPr>
            <a:r>
              <a:rPr lang="en"/>
              <a:t>Som</a:t>
            </a:r>
            <a:r>
              <a:rPr lang="en"/>
              <a:t>ething can’t be reflected by data</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b="1"/>
          </a:p>
          <a:p>
            <a:pPr indent="0" lvl="0" marL="0" rtl="0" algn="l">
              <a:spcBef>
                <a:spcPts val="600"/>
              </a:spcBef>
              <a:spcAft>
                <a:spcPts val="0"/>
              </a:spcAft>
              <a:buNone/>
            </a:pPr>
            <a:r>
              <a:t/>
            </a:r>
            <a:endParaRPr b="1"/>
          </a:p>
        </p:txBody>
      </p:sp>
      <p:pic>
        <p:nvPicPr>
          <p:cNvPr id="606" name="Google Shape;606;p49"/>
          <p:cNvPicPr preferRelativeResize="0"/>
          <p:nvPr/>
        </p:nvPicPr>
        <p:blipFill rotWithShape="1">
          <a:blip r:embed="rId4">
            <a:alphaModFix/>
          </a:blip>
          <a:srcRect b="0" l="11247" r="26509" t="26686"/>
          <a:stretch/>
        </p:blipFill>
        <p:spPr>
          <a:xfrm>
            <a:off x="2496897" y="3039775"/>
            <a:ext cx="1611116" cy="1897575"/>
          </a:xfrm>
          <a:prstGeom prst="rect">
            <a:avLst/>
          </a:prstGeom>
          <a:noFill/>
          <a:ln>
            <a:noFill/>
          </a:ln>
        </p:spPr>
      </p:pic>
      <p:pic>
        <p:nvPicPr>
          <p:cNvPr id="607" name="Google Shape;607;p49"/>
          <p:cNvPicPr preferRelativeResize="0"/>
          <p:nvPr/>
        </p:nvPicPr>
        <p:blipFill rotWithShape="1">
          <a:blip r:embed="rId5">
            <a:alphaModFix/>
          </a:blip>
          <a:srcRect b="0" l="28865" r="28848" t="54936"/>
          <a:stretch/>
        </p:blipFill>
        <p:spPr>
          <a:xfrm>
            <a:off x="6533988" y="3751750"/>
            <a:ext cx="1249050" cy="1331034"/>
          </a:xfrm>
          <a:prstGeom prst="rect">
            <a:avLst/>
          </a:prstGeom>
          <a:noFill/>
          <a:ln>
            <a:noFill/>
          </a:ln>
        </p:spPr>
      </p:pic>
      <p:pic>
        <p:nvPicPr>
          <p:cNvPr id="608" name="Google Shape;608;p49"/>
          <p:cNvPicPr preferRelativeResize="0"/>
          <p:nvPr/>
        </p:nvPicPr>
        <p:blipFill rotWithShape="1">
          <a:blip r:embed="rId6">
            <a:alphaModFix/>
          </a:blip>
          <a:srcRect b="0" l="31748" r="34778" t="28310"/>
          <a:stretch/>
        </p:blipFill>
        <p:spPr>
          <a:xfrm>
            <a:off x="8247163" y="2912938"/>
            <a:ext cx="885950" cy="1897596"/>
          </a:xfrm>
          <a:prstGeom prst="rect">
            <a:avLst/>
          </a:prstGeom>
          <a:noFill/>
          <a:ln>
            <a:noFill/>
          </a:ln>
        </p:spPr>
      </p:pic>
      <p:pic>
        <p:nvPicPr>
          <p:cNvPr id="609" name="Google Shape;609;p49"/>
          <p:cNvPicPr preferRelativeResize="0"/>
          <p:nvPr/>
        </p:nvPicPr>
        <p:blipFill rotWithShape="1">
          <a:blip r:embed="rId7">
            <a:alphaModFix/>
          </a:blip>
          <a:srcRect b="5087" l="29489" r="40698" t="42679"/>
          <a:stretch/>
        </p:blipFill>
        <p:spPr>
          <a:xfrm>
            <a:off x="1689575" y="3151736"/>
            <a:ext cx="885950" cy="155226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3" name="Shape 613"/>
        <p:cNvGrpSpPr/>
        <p:nvPr/>
      </p:nvGrpSpPr>
      <p:grpSpPr>
        <a:xfrm>
          <a:off x="0" y="0"/>
          <a:ext cx="0" cy="0"/>
          <a:chOff x="0" y="0"/>
          <a:chExt cx="0" cy="0"/>
        </a:xfrm>
      </p:grpSpPr>
      <p:sp>
        <p:nvSpPr>
          <p:cNvPr id="614" name="Google Shape;614;p50"/>
          <p:cNvSpPr txBox="1"/>
          <p:nvPr>
            <p:ph type="ctrTitle"/>
          </p:nvPr>
        </p:nvSpPr>
        <p:spPr>
          <a:xfrm>
            <a:off x="3079325" y="1829925"/>
            <a:ext cx="5814900" cy="135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a:t>
            </a:r>
            <a:r>
              <a:rPr lang="en"/>
              <a:t>. Recommendations,  Challenges and Mitigations</a:t>
            </a:r>
            <a:endParaRPr/>
          </a:p>
        </p:txBody>
      </p:sp>
      <p:pic>
        <p:nvPicPr>
          <p:cNvPr id="615" name="Google Shape;615;p50"/>
          <p:cNvPicPr preferRelativeResize="0"/>
          <p:nvPr/>
        </p:nvPicPr>
        <p:blipFill>
          <a:blip r:embed="rId4">
            <a:alphaModFix/>
          </a:blip>
          <a:stretch>
            <a:fillRect/>
          </a:stretch>
        </p:blipFill>
        <p:spPr>
          <a:xfrm>
            <a:off x="0" y="0"/>
            <a:ext cx="3079325"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19" name="Shape 619"/>
        <p:cNvGrpSpPr/>
        <p:nvPr/>
      </p:nvGrpSpPr>
      <p:grpSpPr>
        <a:xfrm>
          <a:off x="0" y="0"/>
          <a:ext cx="0" cy="0"/>
          <a:chOff x="0" y="0"/>
          <a:chExt cx="0" cy="0"/>
        </a:xfrm>
      </p:grpSpPr>
      <p:sp>
        <p:nvSpPr>
          <p:cNvPr id="620" name="Google Shape;620;p51"/>
          <p:cNvSpPr txBox="1"/>
          <p:nvPr>
            <p:ph idx="1" type="body"/>
          </p:nvPr>
        </p:nvSpPr>
        <p:spPr>
          <a:xfrm>
            <a:off x="6193350" y="1720575"/>
            <a:ext cx="2950800" cy="3423000"/>
          </a:xfrm>
          <a:prstGeom prst="rect">
            <a:avLst/>
          </a:prstGeom>
          <a:solidFill>
            <a:srgbClr val="F3F3F3"/>
          </a:solidFill>
        </p:spPr>
        <p:txBody>
          <a:bodyPr anchorCtr="0" anchor="t" bIns="91425" lIns="91425" spcFirstLastPara="1" rIns="91425" wrap="square" tIns="91425">
            <a:noAutofit/>
          </a:bodyPr>
          <a:lstStyle/>
          <a:p>
            <a:pPr indent="-355600" lvl="0" marL="457200" rtl="0" algn="l">
              <a:spcBef>
                <a:spcPts val="600"/>
              </a:spcBef>
              <a:spcAft>
                <a:spcPts val="0"/>
              </a:spcAft>
              <a:buSzPts val="2000"/>
              <a:buAutoNum type="arabicPeriod"/>
            </a:pPr>
            <a:r>
              <a:rPr lang="en" sz="2000"/>
              <a:t>Stakeholders may not see the benefits and </a:t>
            </a:r>
            <a:r>
              <a:rPr b="1" lang="en" sz="2000">
                <a:solidFill>
                  <a:srgbClr val="FFB000"/>
                </a:solidFill>
              </a:rPr>
              <a:t>emphasize tradeoffs</a:t>
            </a:r>
            <a:r>
              <a:rPr lang="en" sz="2000"/>
              <a:t>.</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AutoNum type="arabicPeriod"/>
            </a:pPr>
            <a:r>
              <a:rPr lang="en" sz="2000"/>
              <a:t>See next slide.</a:t>
            </a:r>
            <a:endParaRPr sz="2000"/>
          </a:p>
        </p:txBody>
      </p:sp>
      <p:sp>
        <p:nvSpPr>
          <p:cNvPr id="621" name="Google Shape;621;p51"/>
          <p:cNvSpPr txBox="1"/>
          <p:nvPr>
            <p:ph idx="1" type="body"/>
          </p:nvPr>
        </p:nvSpPr>
        <p:spPr>
          <a:xfrm>
            <a:off x="1283000" y="1720575"/>
            <a:ext cx="3387000" cy="3423000"/>
          </a:xfrm>
          <a:prstGeom prst="rect">
            <a:avLst/>
          </a:prstGeom>
          <a:solidFill>
            <a:srgbClr val="F3F3F3"/>
          </a:solidFill>
        </p:spPr>
        <p:txBody>
          <a:bodyPr anchorCtr="0" anchor="t" bIns="91425" lIns="91425" spcFirstLastPara="1" rIns="91425" wrap="square" tIns="91425">
            <a:noAutofit/>
          </a:bodyPr>
          <a:lstStyle/>
          <a:p>
            <a:pPr indent="-355600" lvl="0" marL="457200" rtl="0" algn="l">
              <a:spcBef>
                <a:spcPts val="600"/>
              </a:spcBef>
              <a:spcAft>
                <a:spcPts val="0"/>
              </a:spcAft>
              <a:buSzPts val="2000"/>
              <a:buAutoNum type="arabicPeriod"/>
            </a:pPr>
            <a:r>
              <a:rPr lang="en" sz="2000"/>
              <a:t>Focus on </a:t>
            </a:r>
            <a:r>
              <a:rPr b="1" lang="en" sz="2000">
                <a:solidFill>
                  <a:srgbClr val="FFB000"/>
                </a:solidFill>
              </a:rPr>
              <a:t>developing</a:t>
            </a:r>
            <a:r>
              <a:rPr lang="en" sz="2000"/>
              <a:t> a more </a:t>
            </a:r>
            <a:r>
              <a:rPr b="1" lang="en" sz="2000">
                <a:solidFill>
                  <a:srgbClr val="FFB000"/>
                </a:solidFill>
              </a:rPr>
              <a:t>cohesive strategy</a:t>
            </a:r>
            <a:r>
              <a:rPr lang="en" sz="2000">
                <a:solidFill>
                  <a:srgbClr val="FFB000"/>
                </a:solidFill>
              </a:rPr>
              <a:t> </a:t>
            </a:r>
            <a:r>
              <a:rPr lang="en" sz="2000"/>
              <a:t>than improving  individual skills.</a:t>
            </a:r>
            <a:endParaRPr sz="2000"/>
          </a:p>
          <a:p>
            <a:pPr indent="0" lvl="0" marL="457200" rtl="0" algn="l">
              <a:spcBef>
                <a:spcPts val="600"/>
              </a:spcBef>
              <a:spcAft>
                <a:spcPts val="0"/>
              </a:spcAft>
              <a:buNone/>
            </a:pPr>
            <a:r>
              <a:t/>
            </a:r>
            <a:endParaRPr b="1" sz="2000"/>
          </a:p>
          <a:p>
            <a:pPr indent="-355600" lvl="0" marL="457200" rtl="0" algn="l">
              <a:spcBef>
                <a:spcPts val="600"/>
              </a:spcBef>
              <a:spcAft>
                <a:spcPts val="0"/>
              </a:spcAft>
              <a:buSzPts val="2000"/>
              <a:buAutoNum type="arabicPeriod"/>
            </a:pPr>
            <a:r>
              <a:rPr b="1" lang="en" sz="2000">
                <a:solidFill>
                  <a:srgbClr val="FFB000"/>
                </a:solidFill>
              </a:rPr>
              <a:t>Build team morale</a:t>
            </a:r>
            <a:r>
              <a:rPr lang="en" sz="2000"/>
              <a:t> to ensure the players are at their maximum performance. </a:t>
            </a:r>
            <a:endParaRPr sz="2000"/>
          </a:p>
          <a:p>
            <a:pPr indent="0" lvl="0" marL="0" rtl="0" algn="l">
              <a:spcBef>
                <a:spcPts val="600"/>
              </a:spcBef>
              <a:spcAft>
                <a:spcPts val="0"/>
              </a:spcAft>
              <a:buNone/>
            </a:pPr>
            <a:r>
              <a:t/>
            </a:r>
            <a:endParaRPr b="1"/>
          </a:p>
        </p:txBody>
      </p:sp>
      <p:sp>
        <p:nvSpPr>
          <p:cNvPr id="622" name="Google Shape;622;p51"/>
          <p:cNvSpPr txBox="1"/>
          <p:nvPr>
            <p:ph idx="12" type="sldNum"/>
          </p:nvPr>
        </p:nvSpPr>
        <p:spPr>
          <a:xfrm>
            <a:off x="8750400" y="470407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434343"/>
                </a:solidFill>
              </a:rPr>
              <a:t>‹#›</a:t>
            </a:fld>
            <a:endParaRPr>
              <a:solidFill>
                <a:srgbClr val="434343"/>
              </a:solidFill>
            </a:endParaRPr>
          </a:p>
        </p:txBody>
      </p:sp>
      <p:grpSp>
        <p:nvGrpSpPr>
          <p:cNvPr id="623" name="Google Shape;623;p51"/>
          <p:cNvGrpSpPr/>
          <p:nvPr/>
        </p:nvGrpSpPr>
        <p:grpSpPr>
          <a:xfrm>
            <a:off x="8247163" y="629034"/>
            <a:ext cx="205851" cy="335576"/>
            <a:chOff x="6730350" y="2315900"/>
            <a:chExt cx="257700" cy="420100"/>
          </a:xfrm>
        </p:grpSpPr>
        <p:sp>
          <p:nvSpPr>
            <p:cNvPr id="624" name="Google Shape;624;p51"/>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1"/>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51"/>
          <p:cNvSpPr txBox="1"/>
          <p:nvPr>
            <p:ph type="title"/>
          </p:nvPr>
        </p:nvSpPr>
        <p:spPr>
          <a:xfrm>
            <a:off x="1202250" y="393463"/>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5.1 Recommendations and Challenges </a:t>
            </a:r>
            <a:endParaRPr/>
          </a:p>
        </p:txBody>
      </p:sp>
      <p:pic>
        <p:nvPicPr>
          <p:cNvPr id="630" name="Google Shape;630;p51"/>
          <p:cNvPicPr preferRelativeResize="0"/>
          <p:nvPr/>
        </p:nvPicPr>
        <p:blipFill>
          <a:blip r:embed="rId3">
            <a:alphaModFix/>
          </a:blip>
          <a:stretch>
            <a:fillRect/>
          </a:stretch>
        </p:blipFill>
        <p:spPr>
          <a:xfrm>
            <a:off x="4704450" y="1902200"/>
            <a:ext cx="1454450" cy="1454450"/>
          </a:xfrm>
          <a:prstGeom prst="rect">
            <a:avLst/>
          </a:prstGeom>
          <a:noFill/>
          <a:ln>
            <a:noFill/>
          </a:ln>
        </p:spPr>
      </p:pic>
      <p:pic>
        <p:nvPicPr>
          <p:cNvPr id="631" name="Google Shape;631;p51"/>
          <p:cNvPicPr preferRelativeResize="0"/>
          <p:nvPr/>
        </p:nvPicPr>
        <p:blipFill>
          <a:blip r:embed="rId4">
            <a:alphaModFix/>
          </a:blip>
          <a:stretch>
            <a:fillRect/>
          </a:stretch>
        </p:blipFill>
        <p:spPr>
          <a:xfrm>
            <a:off x="4738900" y="3643225"/>
            <a:ext cx="1454450" cy="1454450"/>
          </a:xfrm>
          <a:prstGeom prst="rect">
            <a:avLst/>
          </a:prstGeom>
          <a:noFill/>
          <a:ln>
            <a:noFill/>
          </a:ln>
        </p:spPr>
      </p:pic>
      <p:cxnSp>
        <p:nvCxnSpPr>
          <p:cNvPr id="632" name="Google Shape;632;p51"/>
          <p:cNvCxnSpPr/>
          <p:nvPr/>
        </p:nvCxnSpPr>
        <p:spPr>
          <a:xfrm rot="10800000">
            <a:off x="5818900" y="1090400"/>
            <a:ext cx="1020000" cy="685200"/>
          </a:xfrm>
          <a:prstGeom prst="straightConnector1">
            <a:avLst/>
          </a:prstGeom>
          <a:noFill/>
          <a:ln cap="flat" cmpd="sng" w="38100">
            <a:solidFill>
              <a:schemeClr val="dk2"/>
            </a:solidFill>
            <a:prstDash val="dot"/>
            <a:round/>
            <a:headEnd len="med" w="med" type="none"/>
            <a:tailEnd len="med" w="med" type="none"/>
          </a:ln>
        </p:spPr>
      </p:cxnSp>
      <p:cxnSp>
        <p:nvCxnSpPr>
          <p:cNvPr id="633" name="Google Shape;633;p51"/>
          <p:cNvCxnSpPr/>
          <p:nvPr/>
        </p:nvCxnSpPr>
        <p:spPr>
          <a:xfrm flipH="1">
            <a:off x="2405725" y="1089800"/>
            <a:ext cx="541800" cy="812400"/>
          </a:xfrm>
          <a:prstGeom prst="straightConnector1">
            <a:avLst/>
          </a:prstGeom>
          <a:noFill/>
          <a:ln cap="flat" cmpd="sng" w="38100">
            <a:solidFill>
              <a:schemeClr val="dk2"/>
            </a:solidFill>
            <a:prstDash val="dot"/>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37" name="Shape 637"/>
        <p:cNvGrpSpPr/>
        <p:nvPr/>
      </p:nvGrpSpPr>
      <p:grpSpPr>
        <a:xfrm>
          <a:off x="0" y="0"/>
          <a:ext cx="0" cy="0"/>
          <a:chOff x="0" y="0"/>
          <a:chExt cx="0" cy="0"/>
        </a:xfrm>
      </p:grpSpPr>
      <p:sp>
        <p:nvSpPr>
          <p:cNvPr id="638" name="Google Shape;638;p5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39" name="Google Shape;639;p52"/>
          <p:cNvGrpSpPr/>
          <p:nvPr/>
        </p:nvGrpSpPr>
        <p:grpSpPr>
          <a:xfrm>
            <a:off x="8247163" y="629034"/>
            <a:ext cx="205851" cy="335576"/>
            <a:chOff x="6730350" y="2315900"/>
            <a:chExt cx="257700" cy="420100"/>
          </a:xfrm>
        </p:grpSpPr>
        <p:sp>
          <p:nvSpPr>
            <p:cNvPr id="640" name="Google Shape;640;p52"/>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2"/>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2"/>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2"/>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5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a:t>
            </a:r>
            <a:r>
              <a:rPr lang="en"/>
              <a:t>.2 Challenges &amp; Mitigations</a:t>
            </a:r>
            <a:endParaRPr/>
          </a:p>
        </p:txBody>
      </p:sp>
      <p:pic>
        <p:nvPicPr>
          <p:cNvPr id="646" name="Google Shape;646;p52" title="First Try.mp4">
            <a:hlinkClick r:id="rId3"/>
          </p:cNvPr>
          <p:cNvPicPr preferRelativeResize="0"/>
          <p:nvPr/>
        </p:nvPicPr>
        <p:blipFill>
          <a:blip r:embed="rId4">
            <a:alphaModFix/>
          </a:blip>
          <a:stretch>
            <a:fillRect/>
          </a:stretch>
        </p:blipFill>
        <p:spPr>
          <a:xfrm>
            <a:off x="2764225" y="1366650"/>
            <a:ext cx="4572000" cy="342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1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5" name="Google Shape;125;p17"/>
          <p:cNvSpPr txBox="1"/>
          <p:nvPr>
            <p:ph idx="4294967295" type="body"/>
          </p:nvPr>
        </p:nvSpPr>
        <p:spPr>
          <a:xfrm>
            <a:off x="291750" y="1706150"/>
            <a:ext cx="5242800" cy="2827500"/>
          </a:xfrm>
          <a:prstGeom prst="rect">
            <a:avLst/>
          </a:prstGeom>
          <a:solidFill>
            <a:schemeClr val="accent4"/>
          </a:solidFill>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FFFFFF"/>
                </a:solidFill>
              </a:rPr>
              <a:t>1.2 Project </a:t>
            </a:r>
            <a:r>
              <a:rPr b="1" lang="en">
                <a:solidFill>
                  <a:srgbClr val="FFFFFF"/>
                </a:solidFill>
              </a:rPr>
              <a:t>Objective: </a:t>
            </a:r>
            <a:endParaRPr b="1">
              <a:solidFill>
                <a:srgbClr val="FFFFFF"/>
              </a:solidFill>
            </a:endParaRPr>
          </a:p>
          <a:p>
            <a:pPr indent="457200" lvl="0" marL="457200" rtl="0" algn="l">
              <a:spcBef>
                <a:spcPts val="600"/>
              </a:spcBef>
              <a:spcAft>
                <a:spcPts val="0"/>
              </a:spcAft>
              <a:buNone/>
            </a:pPr>
            <a:r>
              <a:rPr lang="en">
                <a:solidFill>
                  <a:srgbClr val="FFFFFF"/>
                </a:solidFill>
              </a:rPr>
              <a:t>Build a </a:t>
            </a:r>
            <a:r>
              <a:rPr b="1" lang="en">
                <a:solidFill>
                  <a:srgbClr val="FFB000"/>
                </a:solidFill>
              </a:rPr>
              <a:t>shot prediction model</a:t>
            </a:r>
            <a:r>
              <a:rPr lang="en">
                <a:solidFill>
                  <a:srgbClr val="FFFFFF"/>
                </a:solidFill>
              </a:rPr>
              <a:t>, whether the player will score or not score, based on the shots and circumstances under which they are made. </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50" name="Shape 650"/>
        <p:cNvGrpSpPr/>
        <p:nvPr/>
      </p:nvGrpSpPr>
      <p:grpSpPr>
        <a:xfrm>
          <a:off x="0" y="0"/>
          <a:ext cx="0" cy="0"/>
          <a:chOff x="0" y="0"/>
          <a:chExt cx="0" cy="0"/>
        </a:xfrm>
      </p:grpSpPr>
      <p:sp>
        <p:nvSpPr>
          <p:cNvPr id="651" name="Google Shape;651;p5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52" name="Google Shape;652;p53"/>
          <p:cNvGrpSpPr/>
          <p:nvPr/>
        </p:nvGrpSpPr>
        <p:grpSpPr>
          <a:xfrm>
            <a:off x="8247163" y="629034"/>
            <a:ext cx="205851" cy="335576"/>
            <a:chOff x="6730350" y="2315900"/>
            <a:chExt cx="257700" cy="420100"/>
          </a:xfrm>
        </p:grpSpPr>
        <p:sp>
          <p:nvSpPr>
            <p:cNvPr id="653" name="Google Shape;653;p53"/>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5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a:t>
            </a:r>
            <a:r>
              <a:rPr lang="en"/>
              <a:t>.2 Challenges &amp; Mitigations</a:t>
            </a:r>
            <a:endParaRPr/>
          </a:p>
        </p:txBody>
      </p:sp>
      <p:pic>
        <p:nvPicPr>
          <p:cNvPr id="659" name="Google Shape;659;p53"/>
          <p:cNvPicPr preferRelativeResize="0"/>
          <p:nvPr/>
        </p:nvPicPr>
        <p:blipFill>
          <a:blip r:embed="rId3">
            <a:alphaModFix/>
          </a:blip>
          <a:stretch>
            <a:fillRect/>
          </a:stretch>
        </p:blipFill>
        <p:spPr>
          <a:xfrm>
            <a:off x="1645075" y="1455675"/>
            <a:ext cx="6425550" cy="2694342"/>
          </a:xfrm>
          <a:prstGeom prst="rect">
            <a:avLst/>
          </a:prstGeom>
          <a:noFill/>
          <a:ln>
            <a:noFill/>
          </a:ln>
        </p:spPr>
      </p:pic>
      <p:sp>
        <p:nvSpPr>
          <p:cNvPr id="660" name="Google Shape;660;p53"/>
          <p:cNvSpPr txBox="1"/>
          <p:nvPr>
            <p:ph idx="1" type="body"/>
          </p:nvPr>
        </p:nvSpPr>
        <p:spPr>
          <a:xfrm>
            <a:off x="2564825" y="4272375"/>
            <a:ext cx="4926900" cy="561300"/>
          </a:xfrm>
          <a:prstGeom prst="rect">
            <a:avLst/>
          </a:prstGeom>
          <a:solidFill>
            <a:srgbClr val="F3F3F3"/>
          </a:solidFill>
        </p:spPr>
        <p:txBody>
          <a:bodyPr anchorCtr="0" anchor="t" bIns="91425" lIns="91425" spcFirstLastPara="1" rIns="91425" wrap="square" tIns="91425">
            <a:noAutofit/>
          </a:bodyPr>
          <a:lstStyle/>
          <a:p>
            <a:pPr indent="0" lvl="0" marL="0" rtl="0" algn="l">
              <a:spcBef>
                <a:spcPts val="600"/>
              </a:spcBef>
              <a:spcAft>
                <a:spcPts val="0"/>
              </a:spcAft>
              <a:buNone/>
            </a:pPr>
            <a:r>
              <a:rPr b="1" lang="en" sz="2000">
                <a:solidFill>
                  <a:srgbClr val="FFB000"/>
                </a:solidFill>
              </a:rPr>
              <a:t>0.12665207 </a:t>
            </a:r>
            <a:r>
              <a:rPr lang="en" sz="2000"/>
              <a:t>is the chance of Curry scoring. </a:t>
            </a:r>
            <a:endParaRPr sz="2000"/>
          </a:p>
          <a:p>
            <a:pPr indent="0" lvl="0" marL="0" rtl="0" algn="l">
              <a:spcBef>
                <a:spcPts val="600"/>
              </a:spcBef>
              <a:spcAft>
                <a:spcPts val="0"/>
              </a:spcAft>
              <a:buNone/>
            </a:pPr>
            <a:r>
              <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64" name="Shape 664"/>
        <p:cNvGrpSpPr/>
        <p:nvPr/>
      </p:nvGrpSpPr>
      <p:grpSpPr>
        <a:xfrm>
          <a:off x="0" y="0"/>
          <a:ext cx="0" cy="0"/>
          <a:chOff x="0" y="0"/>
          <a:chExt cx="0" cy="0"/>
        </a:xfrm>
      </p:grpSpPr>
      <p:sp>
        <p:nvSpPr>
          <p:cNvPr id="665" name="Google Shape;665;p5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66" name="Google Shape;666;p54"/>
          <p:cNvGrpSpPr/>
          <p:nvPr/>
        </p:nvGrpSpPr>
        <p:grpSpPr>
          <a:xfrm>
            <a:off x="8247163" y="629034"/>
            <a:ext cx="205851" cy="335576"/>
            <a:chOff x="6730350" y="2315900"/>
            <a:chExt cx="257700" cy="420100"/>
          </a:xfrm>
        </p:grpSpPr>
        <p:sp>
          <p:nvSpPr>
            <p:cNvPr id="667" name="Google Shape;667;p54"/>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4"/>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4"/>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4"/>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 name="Google Shape;672;p5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a:t>
            </a:r>
            <a:r>
              <a:rPr lang="en"/>
              <a:t>.2 Challenges &amp; Mitigations</a:t>
            </a:r>
            <a:endParaRPr/>
          </a:p>
        </p:txBody>
      </p:sp>
      <p:pic>
        <p:nvPicPr>
          <p:cNvPr id="673" name="Google Shape;673;p54" title="Horizontal View.mp4">
            <a:hlinkClick r:id="rId3"/>
          </p:cNvPr>
          <p:cNvPicPr preferRelativeResize="0"/>
          <p:nvPr/>
        </p:nvPicPr>
        <p:blipFill>
          <a:blip r:embed="rId4">
            <a:alphaModFix/>
          </a:blip>
          <a:stretch>
            <a:fillRect/>
          </a:stretch>
        </p:blipFill>
        <p:spPr>
          <a:xfrm>
            <a:off x="2741325" y="1320825"/>
            <a:ext cx="4572000" cy="3429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5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79" name="Google Shape;679;p55"/>
          <p:cNvSpPr txBox="1"/>
          <p:nvPr>
            <p:ph idx="4294967295" type="ctrTitle"/>
          </p:nvPr>
        </p:nvSpPr>
        <p:spPr>
          <a:xfrm>
            <a:off x="1435577" y="569850"/>
            <a:ext cx="72456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9600">
                <a:solidFill>
                  <a:srgbClr val="FFB000"/>
                </a:solidFill>
              </a:rPr>
              <a:t>THANKS</a:t>
            </a:r>
            <a:r>
              <a:rPr lang="en" sz="9600">
                <a:solidFill>
                  <a:srgbClr val="FFB000"/>
                </a:solidFill>
              </a:rPr>
              <a:t>!</a:t>
            </a:r>
            <a:endParaRPr sz="9600">
              <a:solidFill>
                <a:srgbClr val="FFB000"/>
              </a:solidFill>
            </a:endParaRPr>
          </a:p>
        </p:txBody>
      </p:sp>
      <p:sp>
        <p:nvSpPr>
          <p:cNvPr id="680" name="Google Shape;680;p55"/>
          <p:cNvSpPr txBox="1"/>
          <p:nvPr>
            <p:ph idx="4294967295" type="subTitle"/>
          </p:nvPr>
        </p:nvSpPr>
        <p:spPr>
          <a:xfrm>
            <a:off x="1435575" y="1670425"/>
            <a:ext cx="7890000" cy="770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We are now ready for your questions and feedback.</a:t>
            </a:r>
            <a:endParaRPr/>
          </a:p>
        </p:txBody>
      </p:sp>
      <p:pic>
        <p:nvPicPr>
          <p:cNvPr id="681" name="Google Shape;681;p55"/>
          <p:cNvPicPr preferRelativeResize="0"/>
          <p:nvPr/>
        </p:nvPicPr>
        <p:blipFill>
          <a:blip r:embed="rId4">
            <a:alphaModFix/>
          </a:blip>
          <a:stretch>
            <a:fillRect/>
          </a:stretch>
        </p:blipFill>
        <p:spPr>
          <a:xfrm>
            <a:off x="-937450" y="1200175"/>
            <a:ext cx="3227225" cy="3413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685" name="Shape 685"/>
        <p:cNvGrpSpPr/>
        <p:nvPr/>
      </p:nvGrpSpPr>
      <p:grpSpPr>
        <a:xfrm>
          <a:off x="0" y="0"/>
          <a:ext cx="0" cy="0"/>
          <a:chOff x="0" y="0"/>
          <a:chExt cx="0" cy="0"/>
        </a:xfrm>
      </p:grpSpPr>
      <p:sp>
        <p:nvSpPr>
          <p:cNvPr id="686" name="Google Shape;686;p56"/>
          <p:cNvSpPr txBox="1"/>
          <p:nvPr>
            <p:ph idx="1" type="body"/>
          </p:nvPr>
        </p:nvSpPr>
        <p:spPr>
          <a:xfrm>
            <a:off x="2558575" y="1367175"/>
            <a:ext cx="5614800" cy="63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Number of Trees: 100</a:t>
            </a:r>
            <a:endParaRPr b="1"/>
          </a:p>
          <a:p>
            <a:pPr indent="0" lvl="0" marL="0" rtl="0" algn="l">
              <a:spcBef>
                <a:spcPts val="600"/>
              </a:spcBef>
              <a:spcAft>
                <a:spcPts val="0"/>
              </a:spcAft>
              <a:buNone/>
            </a:pPr>
            <a:r>
              <a:t/>
            </a:r>
            <a:endParaRPr/>
          </a:p>
        </p:txBody>
      </p:sp>
      <p:sp>
        <p:nvSpPr>
          <p:cNvPr id="687" name="Google Shape;687;p5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88" name="Google Shape;688;p56"/>
          <p:cNvGrpSpPr/>
          <p:nvPr/>
        </p:nvGrpSpPr>
        <p:grpSpPr>
          <a:xfrm>
            <a:off x="8247163" y="629034"/>
            <a:ext cx="205851" cy="335576"/>
            <a:chOff x="6730350" y="2315900"/>
            <a:chExt cx="257700" cy="420100"/>
          </a:xfrm>
        </p:grpSpPr>
        <p:sp>
          <p:nvSpPr>
            <p:cNvPr id="689" name="Google Shape;689;p56"/>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6"/>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6"/>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5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4.2</a:t>
            </a:r>
            <a:r>
              <a:rPr lang="en" sz="2000">
                <a:solidFill>
                  <a:schemeClr val="lt1"/>
                </a:solidFill>
              </a:rPr>
              <a:t>  APPENDIX</a:t>
            </a:r>
            <a:endParaRPr/>
          </a:p>
        </p:txBody>
      </p:sp>
      <p:pic>
        <p:nvPicPr>
          <p:cNvPr id="695" name="Google Shape;695;p56"/>
          <p:cNvPicPr preferRelativeResize="0"/>
          <p:nvPr/>
        </p:nvPicPr>
        <p:blipFill>
          <a:blip r:embed="rId3">
            <a:alphaModFix/>
          </a:blip>
          <a:stretch>
            <a:fillRect/>
          </a:stretch>
        </p:blipFill>
        <p:spPr>
          <a:xfrm>
            <a:off x="-937450" y="1200175"/>
            <a:ext cx="3227225" cy="3413800"/>
          </a:xfrm>
          <a:prstGeom prst="rect">
            <a:avLst/>
          </a:prstGeom>
          <a:noFill/>
          <a:ln>
            <a:noFill/>
          </a:ln>
        </p:spPr>
      </p:pic>
      <p:pic>
        <p:nvPicPr>
          <p:cNvPr id="696" name="Google Shape;696;p56"/>
          <p:cNvPicPr preferRelativeResize="0"/>
          <p:nvPr/>
        </p:nvPicPr>
        <p:blipFill>
          <a:blip r:embed="rId4">
            <a:alphaModFix/>
          </a:blip>
          <a:stretch>
            <a:fillRect/>
          </a:stretch>
        </p:blipFill>
        <p:spPr>
          <a:xfrm>
            <a:off x="1671075" y="2002274"/>
            <a:ext cx="6636726" cy="1478425"/>
          </a:xfrm>
          <a:prstGeom prst="rect">
            <a:avLst/>
          </a:prstGeom>
          <a:noFill/>
          <a:ln>
            <a:noFill/>
          </a:ln>
        </p:spPr>
      </p:pic>
      <p:pic>
        <p:nvPicPr>
          <p:cNvPr id="697" name="Google Shape;697;p56"/>
          <p:cNvPicPr preferRelativeResize="0"/>
          <p:nvPr/>
        </p:nvPicPr>
        <p:blipFill>
          <a:blip r:embed="rId5">
            <a:alphaModFix/>
          </a:blip>
          <a:stretch>
            <a:fillRect/>
          </a:stretch>
        </p:blipFill>
        <p:spPr>
          <a:xfrm>
            <a:off x="1719950" y="1367178"/>
            <a:ext cx="635100" cy="635100"/>
          </a:xfrm>
          <a:prstGeom prst="rect">
            <a:avLst/>
          </a:prstGeom>
          <a:noFill/>
          <a:ln>
            <a:noFill/>
          </a:ln>
        </p:spPr>
      </p:pic>
      <p:sp>
        <p:nvSpPr>
          <p:cNvPr id="698" name="Google Shape;698;p56"/>
          <p:cNvSpPr txBox="1"/>
          <p:nvPr/>
        </p:nvSpPr>
        <p:spPr>
          <a:xfrm>
            <a:off x="1719950" y="362427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Accuracy: </a:t>
            </a:r>
            <a:r>
              <a:rPr b="1" lang="en" sz="1800">
                <a:solidFill>
                  <a:schemeClr val="dk1"/>
                </a:solidFill>
                <a:highlight>
                  <a:srgbClr val="FFFFFF"/>
                </a:highlight>
                <a:latin typeface="Barlow"/>
                <a:ea typeface="Barlow"/>
                <a:cs typeface="Barlow"/>
                <a:sym typeface="Barlow"/>
              </a:rPr>
              <a:t>0.6076</a:t>
            </a:r>
            <a:endParaRPr b="1"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Precision: 0.5999</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Recall:        0.40443</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F1-score:   0.4831</a:t>
            </a:r>
            <a:endParaRPr sz="1800">
              <a:solidFill>
                <a:schemeClr val="dk1"/>
              </a:solidFill>
              <a:latin typeface="Barlow"/>
              <a:ea typeface="Barlow"/>
              <a:cs typeface="Barlow"/>
              <a:sym typeface="Barlo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702" name="Shape 702"/>
        <p:cNvGrpSpPr/>
        <p:nvPr/>
      </p:nvGrpSpPr>
      <p:grpSpPr>
        <a:xfrm>
          <a:off x="0" y="0"/>
          <a:ext cx="0" cy="0"/>
          <a:chOff x="0" y="0"/>
          <a:chExt cx="0" cy="0"/>
        </a:xfrm>
      </p:grpSpPr>
      <p:sp>
        <p:nvSpPr>
          <p:cNvPr id="703" name="Google Shape;703;p57"/>
          <p:cNvSpPr txBox="1"/>
          <p:nvPr>
            <p:ph idx="1" type="body"/>
          </p:nvPr>
        </p:nvSpPr>
        <p:spPr>
          <a:xfrm>
            <a:off x="2558575" y="1367175"/>
            <a:ext cx="5614800" cy="63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Number of Trees: 200</a:t>
            </a:r>
            <a:endParaRPr b="1"/>
          </a:p>
          <a:p>
            <a:pPr indent="0" lvl="0" marL="0" rtl="0" algn="l">
              <a:spcBef>
                <a:spcPts val="600"/>
              </a:spcBef>
              <a:spcAft>
                <a:spcPts val="0"/>
              </a:spcAft>
              <a:buNone/>
            </a:pPr>
            <a:r>
              <a:t/>
            </a:r>
            <a:endParaRPr/>
          </a:p>
        </p:txBody>
      </p:sp>
      <p:sp>
        <p:nvSpPr>
          <p:cNvPr id="704" name="Google Shape;704;p5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705" name="Google Shape;705;p57"/>
          <p:cNvGrpSpPr/>
          <p:nvPr/>
        </p:nvGrpSpPr>
        <p:grpSpPr>
          <a:xfrm>
            <a:off x="8247163" y="629034"/>
            <a:ext cx="205851" cy="335576"/>
            <a:chOff x="6730350" y="2315900"/>
            <a:chExt cx="257700" cy="420100"/>
          </a:xfrm>
        </p:grpSpPr>
        <p:sp>
          <p:nvSpPr>
            <p:cNvPr id="706" name="Google Shape;706;p57"/>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7"/>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7"/>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7"/>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7"/>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5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4.2</a:t>
            </a:r>
            <a:r>
              <a:rPr lang="en" sz="2000">
                <a:solidFill>
                  <a:schemeClr val="lt1"/>
                </a:solidFill>
              </a:rPr>
              <a:t> APPENDIX</a:t>
            </a:r>
            <a:r>
              <a:rPr lang="en"/>
              <a:t> </a:t>
            </a:r>
            <a:endParaRPr/>
          </a:p>
        </p:txBody>
      </p:sp>
      <p:pic>
        <p:nvPicPr>
          <p:cNvPr id="712" name="Google Shape;712;p57"/>
          <p:cNvPicPr preferRelativeResize="0"/>
          <p:nvPr/>
        </p:nvPicPr>
        <p:blipFill>
          <a:blip r:embed="rId3">
            <a:alphaModFix/>
          </a:blip>
          <a:stretch>
            <a:fillRect/>
          </a:stretch>
        </p:blipFill>
        <p:spPr>
          <a:xfrm>
            <a:off x="-937450" y="1200175"/>
            <a:ext cx="3227225" cy="3413800"/>
          </a:xfrm>
          <a:prstGeom prst="rect">
            <a:avLst/>
          </a:prstGeom>
          <a:noFill/>
          <a:ln>
            <a:noFill/>
          </a:ln>
        </p:spPr>
      </p:pic>
      <p:pic>
        <p:nvPicPr>
          <p:cNvPr id="713" name="Google Shape;713;p57"/>
          <p:cNvPicPr preferRelativeResize="0"/>
          <p:nvPr/>
        </p:nvPicPr>
        <p:blipFill>
          <a:blip r:embed="rId4">
            <a:alphaModFix/>
          </a:blip>
          <a:stretch>
            <a:fillRect/>
          </a:stretch>
        </p:blipFill>
        <p:spPr>
          <a:xfrm>
            <a:off x="1671075" y="2002274"/>
            <a:ext cx="6636726" cy="1478425"/>
          </a:xfrm>
          <a:prstGeom prst="rect">
            <a:avLst/>
          </a:prstGeom>
          <a:noFill/>
          <a:ln>
            <a:noFill/>
          </a:ln>
        </p:spPr>
      </p:pic>
      <p:pic>
        <p:nvPicPr>
          <p:cNvPr id="714" name="Google Shape;714;p57"/>
          <p:cNvPicPr preferRelativeResize="0"/>
          <p:nvPr/>
        </p:nvPicPr>
        <p:blipFill>
          <a:blip r:embed="rId5">
            <a:alphaModFix/>
          </a:blip>
          <a:stretch>
            <a:fillRect/>
          </a:stretch>
        </p:blipFill>
        <p:spPr>
          <a:xfrm>
            <a:off x="1719950" y="1367178"/>
            <a:ext cx="635100" cy="635100"/>
          </a:xfrm>
          <a:prstGeom prst="rect">
            <a:avLst/>
          </a:prstGeom>
          <a:noFill/>
          <a:ln>
            <a:noFill/>
          </a:ln>
        </p:spPr>
      </p:pic>
      <p:sp>
        <p:nvSpPr>
          <p:cNvPr id="715" name="Google Shape;715;p57"/>
          <p:cNvSpPr txBox="1"/>
          <p:nvPr/>
        </p:nvSpPr>
        <p:spPr>
          <a:xfrm>
            <a:off x="1719950" y="362427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Accuracy: </a:t>
            </a:r>
            <a:r>
              <a:rPr b="1" lang="en" sz="1800">
                <a:solidFill>
                  <a:schemeClr val="dk1"/>
                </a:solidFill>
                <a:highlight>
                  <a:srgbClr val="FFFFFF"/>
                </a:highlight>
                <a:latin typeface="Barlow"/>
                <a:ea typeface="Barlow"/>
                <a:cs typeface="Barlow"/>
                <a:sym typeface="Barlow"/>
              </a:rPr>
              <a:t>0.6076</a:t>
            </a:r>
            <a:endParaRPr b="1"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Precision: 0.5999</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Recall:        0.40443</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F1-score:   0.4831</a:t>
            </a:r>
            <a:endParaRPr sz="1800">
              <a:solidFill>
                <a:schemeClr val="dk1"/>
              </a:solidFill>
              <a:latin typeface="Barlow"/>
              <a:ea typeface="Barlow"/>
              <a:cs typeface="Barlow"/>
              <a:sym typeface="Barl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719" name="Shape 719"/>
        <p:cNvGrpSpPr/>
        <p:nvPr/>
      </p:nvGrpSpPr>
      <p:grpSpPr>
        <a:xfrm>
          <a:off x="0" y="0"/>
          <a:ext cx="0" cy="0"/>
          <a:chOff x="0" y="0"/>
          <a:chExt cx="0" cy="0"/>
        </a:xfrm>
      </p:grpSpPr>
      <p:sp>
        <p:nvSpPr>
          <p:cNvPr id="720" name="Google Shape;720;p58"/>
          <p:cNvSpPr txBox="1"/>
          <p:nvPr>
            <p:ph idx="1" type="body"/>
          </p:nvPr>
        </p:nvSpPr>
        <p:spPr>
          <a:xfrm>
            <a:off x="2558575" y="1367175"/>
            <a:ext cx="5614800" cy="63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Number of Trees: 300</a:t>
            </a:r>
            <a:endParaRPr b="1"/>
          </a:p>
          <a:p>
            <a:pPr indent="0" lvl="0" marL="0" rtl="0" algn="l">
              <a:spcBef>
                <a:spcPts val="600"/>
              </a:spcBef>
              <a:spcAft>
                <a:spcPts val="0"/>
              </a:spcAft>
              <a:buNone/>
            </a:pPr>
            <a:r>
              <a:t/>
            </a:r>
            <a:endParaRPr/>
          </a:p>
        </p:txBody>
      </p:sp>
      <p:sp>
        <p:nvSpPr>
          <p:cNvPr id="721" name="Google Shape;721;p5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722" name="Google Shape;722;p58"/>
          <p:cNvGrpSpPr/>
          <p:nvPr/>
        </p:nvGrpSpPr>
        <p:grpSpPr>
          <a:xfrm>
            <a:off x="8247163" y="629034"/>
            <a:ext cx="205851" cy="335576"/>
            <a:chOff x="6730350" y="2315900"/>
            <a:chExt cx="257700" cy="420100"/>
          </a:xfrm>
        </p:grpSpPr>
        <p:sp>
          <p:nvSpPr>
            <p:cNvPr id="723" name="Google Shape;723;p5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8"/>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5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4.2</a:t>
            </a:r>
            <a:r>
              <a:rPr lang="en" sz="2000">
                <a:solidFill>
                  <a:schemeClr val="lt1"/>
                </a:solidFill>
              </a:rPr>
              <a:t> APPENDIX</a:t>
            </a:r>
            <a:r>
              <a:rPr lang="en"/>
              <a:t> </a:t>
            </a:r>
            <a:endParaRPr/>
          </a:p>
        </p:txBody>
      </p:sp>
      <p:pic>
        <p:nvPicPr>
          <p:cNvPr id="729" name="Google Shape;729;p58"/>
          <p:cNvPicPr preferRelativeResize="0"/>
          <p:nvPr/>
        </p:nvPicPr>
        <p:blipFill>
          <a:blip r:embed="rId3">
            <a:alphaModFix/>
          </a:blip>
          <a:stretch>
            <a:fillRect/>
          </a:stretch>
        </p:blipFill>
        <p:spPr>
          <a:xfrm>
            <a:off x="-937450" y="1200175"/>
            <a:ext cx="3227225" cy="3413800"/>
          </a:xfrm>
          <a:prstGeom prst="rect">
            <a:avLst/>
          </a:prstGeom>
          <a:noFill/>
          <a:ln>
            <a:noFill/>
          </a:ln>
        </p:spPr>
      </p:pic>
      <p:pic>
        <p:nvPicPr>
          <p:cNvPr id="730" name="Google Shape;730;p58"/>
          <p:cNvPicPr preferRelativeResize="0"/>
          <p:nvPr/>
        </p:nvPicPr>
        <p:blipFill>
          <a:blip r:embed="rId4">
            <a:alphaModFix/>
          </a:blip>
          <a:stretch>
            <a:fillRect/>
          </a:stretch>
        </p:blipFill>
        <p:spPr>
          <a:xfrm>
            <a:off x="1719950" y="1367178"/>
            <a:ext cx="635100" cy="635100"/>
          </a:xfrm>
          <a:prstGeom prst="rect">
            <a:avLst/>
          </a:prstGeom>
          <a:noFill/>
          <a:ln>
            <a:noFill/>
          </a:ln>
        </p:spPr>
      </p:pic>
      <p:sp>
        <p:nvSpPr>
          <p:cNvPr id="731" name="Google Shape;731;p58"/>
          <p:cNvSpPr txBox="1"/>
          <p:nvPr/>
        </p:nvSpPr>
        <p:spPr>
          <a:xfrm>
            <a:off x="1719950" y="362427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Accuracy: </a:t>
            </a:r>
            <a:r>
              <a:rPr b="1" lang="en" sz="1800">
                <a:solidFill>
                  <a:schemeClr val="dk1"/>
                </a:solidFill>
                <a:highlight>
                  <a:srgbClr val="FFFFFF"/>
                </a:highlight>
                <a:latin typeface="Barlow"/>
                <a:ea typeface="Barlow"/>
                <a:cs typeface="Barlow"/>
                <a:sym typeface="Barlow"/>
              </a:rPr>
              <a:t>0.6199</a:t>
            </a:r>
            <a:endParaRPr b="1"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Precision: 0.6097</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Recall:        0.4010</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F1-score:   0.4839</a:t>
            </a:r>
            <a:endParaRPr sz="1800">
              <a:solidFill>
                <a:schemeClr val="dk1"/>
              </a:solidFill>
              <a:latin typeface="Barlow"/>
              <a:ea typeface="Barlow"/>
              <a:cs typeface="Barlow"/>
              <a:sym typeface="Barlow"/>
            </a:endParaRPr>
          </a:p>
        </p:txBody>
      </p:sp>
      <p:pic>
        <p:nvPicPr>
          <p:cNvPr id="732" name="Google Shape;732;p58"/>
          <p:cNvPicPr preferRelativeResize="0"/>
          <p:nvPr/>
        </p:nvPicPr>
        <p:blipFill>
          <a:blip r:embed="rId5">
            <a:alphaModFix/>
          </a:blip>
          <a:stretch>
            <a:fillRect/>
          </a:stretch>
        </p:blipFill>
        <p:spPr>
          <a:xfrm>
            <a:off x="1587200" y="2002276"/>
            <a:ext cx="6865826" cy="15668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736" name="Shape 736"/>
        <p:cNvGrpSpPr/>
        <p:nvPr/>
      </p:nvGrpSpPr>
      <p:grpSpPr>
        <a:xfrm>
          <a:off x="0" y="0"/>
          <a:ext cx="0" cy="0"/>
          <a:chOff x="0" y="0"/>
          <a:chExt cx="0" cy="0"/>
        </a:xfrm>
      </p:grpSpPr>
      <p:sp>
        <p:nvSpPr>
          <p:cNvPr id="737" name="Google Shape;737;p59"/>
          <p:cNvSpPr txBox="1"/>
          <p:nvPr>
            <p:ph idx="1" type="body"/>
          </p:nvPr>
        </p:nvSpPr>
        <p:spPr>
          <a:xfrm>
            <a:off x="2558575" y="1367175"/>
            <a:ext cx="5614800" cy="63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Number of Trees: 400</a:t>
            </a:r>
            <a:endParaRPr b="1"/>
          </a:p>
          <a:p>
            <a:pPr indent="0" lvl="0" marL="0" rtl="0" algn="l">
              <a:spcBef>
                <a:spcPts val="600"/>
              </a:spcBef>
              <a:spcAft>
                <a:spcPts val="0"/>
              </a:spcAft>
              <a:buNone/>
            </a:pPr>
            <a:r>
              <a:t/>
            </a:r>
            <a:endParaRPr/>
          </a:p>
        </p:txBody>
      </p:sp>
      <p:sp>
        <p:nvSpPr>
          <p:cNvPr id="738" name="Google Shape;738;p5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739" name="Google Shape;739;p59"/>
          <p:cNvGrpSpPr/>
          <p:nvPr/>
        </p:nvGrpSpPr>
        <p:grpSpPr>
          <a:xfrm>
            <a:off x="8247163" y="629034"/>
            <a:ext cx="205851" cy="335576"/>
            <a:chOff x="6730350" y="2315900"/>
            <a:chExt cx="257700" cy="420100"/>
          </a:xfrm>
        </p:grpSpPr>
        <p:sp>
          <p:nvSpPr>
            <p:cNvPr id="740" name="Google Shape;740;p59"/>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9"/>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9"/>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9"/>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9"/>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5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4.2</a:t>
            </a:r>
            <a:r>
              <a:rPr lang="en" sz="2000">
                <a:solidFill>
                  <a:schemeClr val="lt1"/>
                </a:solidFill>
              </a:rPr>
              <a:t> APPENDIX</a:t>
            </a:r>
            <a:r>
              <a:rPr lang="en"/>
              <a:t> </a:t>
            </a:r>
            <a:endParaRPr/>
          </a:p>
        </p:txBody>
      </p:sp>
      <p:pic>
        <p:nvPicPr>
          <p:cNvPr id="746" name="Google Shape;746;p59"/>
          <p:cNvPicPr preferRelativeResize="0"/>
          <p:nvPr/>
        </p:nvPicPr>
        <p:blipFill>
          <a:blip r:embed="rId3">
            <a:alphaModFix/>
          </a:blip>
          <a:stretch>
            <a:fillRect/>
          </a:stretch>
        </p:blipFill>
        <p:spPr>
          <a:xfrm>
            <a:off x="-937450" y="1200175"/>
            <a:ext cx="3227225" cy="3413800"/>
          </a:xfrm>
          <a:prstGeom prst="rect">
            <a:avLst/>
          </a:prstGeom>
          <a:noFill/>
          <a:ln>
            <a:noFill/>
          </a:ln>
        </p:spPr>
      </p:pic>
      <p:pic>
        <p:nvPicPr>
          <p:cNvPr id="747" name="Google Shape;747;p59"/>
          <p:cNvPicPr preferRelativeResize="0"/>
          <p:nvPr/>
        </p:nvPicPr>
        <p:blipFill>
          <a:blip r:embed="rId4">
            <a:alphaModFix/>
          </a:blip>
          <a:stretch>
            <a:fillRect/>
          </a:stretch>
        </p:blipFill>
        <p:spPr>
          <a:xfrm>
            <a:off x="1719950" y="1367178"/>
            <a:ext cx="635100" cy="635100"/>
          </a:xfrm>
          <a:prstGeom prst="rect">
            <a:avLst/>
          </a:prstGeom>
          <a:noFill/>
          <a:ln>
            <a:noFill/>
          </a:ln>
        </p:spPr>
      </p:pic>
      <p:sp>
        <p:nvSpPr>
          <p:cNvPr id="748" name="Google Shape;748;p59"/>
          <p:cNvSpPr txBox="1"/>
          <p:nvPr/>
        </p:nvSpPr>
        <p:spPr>
          <a:xfrm>
            <a:off x="1719950" y="3624275"/>
            <a:ext cx="3555300" cy="9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Accuracy: </a:t>
            </a:r>
            <a:r>
              <a:rPr b="1" lang="en" sz="1800">
                <a:solidFill>
                  <a:schemeClr val="dk1"/>
                </a:solidFill>
                <a:highlight>
                  <a:srgbClr val="FFFFFF"/>
                </a:highlight>
                <a:latin typeface="Barlow"/>
                <a:ea typeface="Barlow"/>
                <a:cs typeface="Barlow"/>
                <a:sym typeface="Barlow"/>
              </a:rPr>
              <a:t>0.6199</a:t>
            </a:r>
            <a:endParaRPr b="1"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Precision: 0.6097</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Recall:        0.4010</a:t>
            </a:r>
            <a:endParaRPr sz="1800">
              <a:solidFill>
                <a:schemeClr val="dk1"/>
              </a:solidFill>
              <a:highlight>
                <a:srgbClr val="FFFFFF"/>
              </a:highlight>
              <a:latin typeface="Barlow"/>
              <a:ea typeface="Barlow"/>
              <a:cs typeface="Barlow"/>
              <a:sym typeface="Barlow"/>
            </a:endParaRPr>
          </a:p>
          <a:p>
            <a:pPr indent="0" lvl="0" marL="0" rtl="0" algn="l">
              <a:lnSpc>
                <a:spcPct val="115000"/>
              </a:lnSpc>
              <a:spcBef>
                <a:spcPts val="0"/>
              </a:spcBef>
              <a:spcAft>
                <a:spcPts val="0"/>
              </a:spcAft>
              <a:buNone/>
            </a:pPr>
            <a:r>
              <a:rPr lang="en" sz="1800">
                <a:solidFill>
                  <a:schemeClr val="dk1"/>
                </a:solidFill>
                <a:highlight>
                  <a:srgbClr val="FFFFFF"/>
                </a:highlight>
                <a:latin typeface="Barlow"/>
                <a:ea typeface="Barlow"/>
                <a:cs typeface="Barlow"/>
                <a:sym typeface="Barlow"/>
              </a:rPr>
              <a:t>F1-score:   0.4839</a:t>
            </a:r>
            <a:endParaRPr sz="1800">
              <a:solidFill>
                <a:schemeClr val="dk1"/>
              </a:solidFill>
              <a:latin typeface="Barlow"/>
              <a:ea typeface="Barlow"/>
              <a:cs typeface="Barlow"/>
              <a:sym typeface="Barlow"/>
            </a:endParaRPr>
          </a:p>
        </p:txBody>
      </p:sp>
      <p:pic>
        <p:nvPicPr>
          <p:cNvPr id="749" name="Google Shape;749;p59"/>
          <p:cNvPicPr preferRelativeResize="0"/>
          <p:nvPr/>
        </p:nvPicPr>
        <p:blipFill>
          <a:blip r:embed="rId5">
            <a:alphaModFix/>
          </a:blip>
          <a:stretch>
            <a:fillRect/>
          </a:stretch>
        </p:blipFill>
        <p:spPr>
          <a:xfrm>
            <a:off x="1587200" y="2002276"/>
            <a:ext cx="6865826" cy="156684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753" name="Shape 753"/>
        <p:cNvGrpSpPr/>
        <p:nvPr/>
      </p:nvGrpSpPr>
      <p:grpSpPr>
        <a:xfrm>
          <a:off x="0" y="0"/>
          <a:ext cx="0" cy="0"/>
          <a:chOff x="0" y="0"/>
          <a:chExt cx="0" cy="0"/>
        </a:xfrm>
      </p:grpSpPr>
      <p:sp>
        <p:nvSpPr>
          <p:cNvPr id="754" name="Google Shape;754;p6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755" name="Google Shape;755;p60"/>
          <p:cNvGrpSpPr/>
          <p:nvPr/>
        </p:nvGrpSpPr>
        <p:grpSpPr>
          <a:xfrm>
            <a:off x="8247163" y="629034"/>
            <a:ext cx="205851" cy="335576"/>
            <a:chOff x="6730350" y="2315900"/>
            <a:chExt cx="257700" cy="420100"/>
          </a:xfrm>
        </p:grpSpPr>
        <p:sp>
          <p:nvSpPr>
            <p:cNvPr id="756" name="Google Shape;756;p60"/>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0"/>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0"/>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0"/>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0"/>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6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4.2</a:t>
            </a:r>
            <a:r>
              <a:rPr lang="en" sz="2000">
                <a:solidFill>
                  <a:schemeClr val="lt1"/>
                </a:solidFill>
              </a:rPr>
              <a:t> Appendix Importance</a:t>
            </a:r>
            <a:endParaRPr/>
          </a:p>
        </p:txBody>
      </p:sp>
      <p:pic>
        <p:nvPicPr>
          <p:cNvPr id="762" name="Google Shape;762;p60"/>
          <p:cNvPicPr preferRelativeResize="0"/>
          <p:nvPr/>
        </p:nvPicPr>
        <p:blipFill>
          <a:blip r:embed="rId3">
            <a:alphaModFix/>
          </a:blip>
          <a:stretch>
            <a:fillRect/>
          </a:stretch>
        </p:blipFill>
        <p:spPr>
          <a:xfrm>
            <a:off x="1434725" y="1389650"/>
            <a:ext cx="4760125" cy="3601450"/>
          </a:xfrm>
          <a:prstGeom prst="rect">
            <a:avLst/>
          </a:prstGeom>
          <a:noFill/>
          <a:ln>
            <a:noFill/>
          </a:ln>
        </p:spPr>
      </p:pic>
      <p:sp>
        <p:nvSpPr>
          <p:cNvPr id="763" name="Google Shape;763;p60"/>
          <p:cNvSpPr/>
          <p:nvPr/>
        </p:nvSpPr>
        <p:spPr>
          <a:xfrm>
            <a:off x="6533150" y="1557900"/>
            <a:ext cx="2217300" cy="2236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STATUS: </a:t>
            </a:r>
            <a:endParaRPr b="1">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SHOT_DIS</a:t>
            </a:r>
            <a:endParaRPr>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SHOT_CLOCK</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0" lvl="0" marL="0" rtl="0" algn="l">
              <a:spcBef>
                <a:spcPts val="0"/>
              </a:spcBef>
              <a:spcAft>
                <a:spcPts val="0"/>
              </a:spcAft>
              <a:buNone/>
            </a:pPr>
            <a:r>
              <a:rPr b="1" lang="en">
                <a:solidFill>
                  <a:schemeClr val="dk1"/>
                </a:solidFill>
                <a:latin typeface="Barlow"/>
                <a:ea typeface="Barlow"/>
                <a:cs typeface="Barlow"/>
                <a:sym typeface="Barlow"/>
              </a:rPr>
              <a:t>DEF:</a:t>
            </a:r>
            <a:endParaRPr b="1">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CLOSE_DEF_DIST</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b="1">
              <a:solidFill>
                <a:schemeClr val="dk1"/>
              </a:solidFill>
              <a:latin typeface="Barlow"/>
              <a:ea typeface="Barlow"/>
              <a:cs typeface="Barlow"/>
              <a:sym typeface="Barlow"/>
            </a:endParaRPr>
          </a:p>
          <a:p>
            <a:pPr indent="0" lvl="0" marL="0" rtl="0" algn="l">
              <a:spcBef>
                <a:spcPts val="0"/>
              </a:spcBef>
              <a:spcAft>
                <a:spcPts val="0"/>
              </a:spcAft>
              <a:buNone/>
            </a:pPr>
            <a:r>
              <a:rPr b="1" lang="en">
                <a:solidFill>
                  <a:schemeClr val="dk1"/>
                </a:solidFill>
                <a:latin typeface="Barlow"/>
                <a:ea typeface="Barlow"/>
                <a:cs typeface="Barlow"/>
                <a:sym typeface="Barlow"/>
              </a:rPr>
              <a:t>OFF:</a:t>
            </a:r>
            <a:endParaRPr b="1">
              <a:solidFill>
                <a:schemeClr val="dk1"/>
              </a:solidFill>
              <a:latin typeface="Barlow"/>
              <a:ea typeface="Barlow"/>
              <a:cs typeface="Barlow"/>
              <a:sym typeface="Barlow"/>
            </a:endParaRPr>
          </a:p>
          <a:p>
            <a:pPr indent="0" lvl="0" marL="0" rtl="0" algn="l">
              <a:spcBef>
                <a:spcPts val="0"/>
              </a:spcBef>
              <a:spcAft>
                <a:spcPts val="0"/>
              </a:spcAft>
              <a:buNone/>
            </a:pPr>
            <a:r>
              <a:rPr lang="en">
                <a:solidFill>
                  <a:schemeClr val="dk1"/>
                </a:solidFill>
                <a:latin typeface="Barlow"/>
                <a:ea typeface="Barlow"/>
                <a:cs typeface="Barlow"/>
                <a:sym typeface="Barlow"/>
              </a:rPr>
              <a:t>TOUCH_TIME</a:t>
            </a:r>
            <a:endParaRPr>
              <a:solidFill>
                <a:schemeClr val="dk1"/>
              </a:solidFill>
              <a:latin typeface="Barlow"/>
              <a:ea typeface="Barlow"/>
              <a:cs typeface="Barlow"/>
              <a:sym typeface="Barlo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767" name="Shape 767"/>
        <p:cNvGrpSpPr/>
        <p:nvPr/>
      </p:nvGrpSpPr>
      <p:grpSpPr>
        <a:xfrm>
          <a:off x="0" y="0"/>
          <a:ext cx="0" cy="0"/>
          <a:chOff x="0" y="0"/>
          <a:chExt cx="0" cy="0"/>
        </a:xfrm>
      </p:grpSpPr>
      <p:sp>
        <p:nvSpPr>
          <p:cNvPr id="768" name="Google Shape;768;p6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769" name="Google Shape;769;p61"/>
          <p:cNvGrpSpPr/>
          <p:nvPr/>
        </p:nvGrpSpPr>
        <p:grpSpPr>
          <a:xfrm>
            <a:off x="8247163" y="629034"/>
            <a:ext cx="205851" cy="335576"/>
            <a:chOff x="6730350" y="2315900"/>
            <a:chExt cx="257700" cy="420100"/>
          </a:xfrm>
        </p:grpSpPr>
        <p:sp>
          <p:nvSpPr>
            <p:cNvPr id="770" name="Google Shape;770;p61"/>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1"/>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1"/>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1"/>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1"/>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6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4.2</a:t>
            </a:r>
            <a:r>
              <a:rPr lang="en" sz="2000">
                <a:solidFill>
                  <a:schemeClr val="lt1"/>
                </a:solidFill>
              </a:rPr>
              <a:t> APPENDIX</a:t>
            </a:r>
            <a:r>
              <a:rPr lang="en"/>
              <a:t> </a:t>
            </a:r>
            <a:endParaRPr/>
          </a:p>
        </p:txBody>
      </p:sp>
      <p:pic>
        <p:nvPicPr>
          <p:cNvPr id="776" name="Google Shape;776;p61"/>
          <p:cNvPicPr preferRelativeResize="0"/>
          <p:nvPr/>
        </p:nvPicPr>
        <p:blipFill>
          <a:blip r:embed="rId3">
            <a:alphaModFix/>
          </a:blip>
          <a:stretch>
            <a:fillRect/>
          </a:stretch>
        </p:blipFill>
        <p:spPr>
          <a:xfrm>
            <a:off x="-937450" y="1200175"/>
            <a:ext cx="3227225" cy="3413800"/>
          </a:xfrm>
          <a:prstGeom prst="rect">
            <a:avLst/>
          </a:prstGeom>
          <a:noFill/>
          <a:ln>
            <a:noFill/>
          </a:ln>
        </p:spPr>
      </p:pic>
      <p:pic>
        <p:nvPicPr>
          <p:cNvPr id="777" name="Google Shape;777;p61"/>
          <p:cNvPicPr preferRelativeResize="0"/>
          <p:nvPr/>
        </p:nvPicPr>
        <p:blipFill>
          <a:blip r:embed="rId4">
            <a:alphaModFix/>
          </a:blip>
          <a:stretch>
            <a:fillRect/>
          </a:stretch>
        </p:blipFill>
        <p:spPr>
          <a:xfrm>
            <a:off x="1930025" y="2100486"/>
            <a:ext cx="7213973" cy="111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29" name="Shape 129"/>
        <p:cNvGrpSpPr/>
        <p:nvPr/>
      </p:nvGrpSpPr>
      <p:grpSpPr>
        <a:xfrm>
          <a:off x="0" y="0"/>
          <a:ext cx="0" cy="0"/>
          <a:chOff x="0" y="0"/>
          <a:chExt cx="0" cy="0"/>
        </a:xfrm>
      </p:grpSpPr>
      <p:sp>
        <p:nvSpPr>
          <p:cNvPr id="130" name="Google Shape;130;p18"/>
          <p:cNvSpPr txBox="1"/>
          <p:nvPr>
            <p:ph idx="1" type="body"/>
          </p:nvPr>
        </p:nvSpPr>
        <p:spPr>
          <a:xfrm>
            <a:off x="1565175" y="1326275"/>
            <a:ext cx="6829800" cy="3643200"/>
          </a:xfrm>
          <a:prstGeom prst="rect">
            <a:avLst/>
          </a:prstGeom>
          <a:solidFill>
            <a:schemeClr val="accent4"/>
          </a:solidFill>
        </p:spPr>
        <p:txBody>
          <a:bodyPr anchorCtr="0" anchor="t" bIns="91425" lIns="91425" spcFirstLastPara="1" rIns="91425" wrap="square" tIns="91425">
            <a:noAutofit/>
          </a:bodyPr>
          <a:lstStyle/>
          <a:p>
            <a:pPr indent="-368300" lvl="0" marL="457200" rtl="0" algn="l">
              <a:spcBef>
                <a:spcPts val="600"/>
              </a:spcBef>
              <a:spcAft>
                <a:spcPts val="0"/>
              </a:spcAft>
              <a:buClr>
                <a:srgbClr val="FFFFFF"/>
              </a:buClr>
              <a:buSzPts val="2200"/>
              <a:buChar char="▪"/>
            </a:pPr>
            <a:r>
              <a:rPr b="1" lang="en">
                <a:solidFill>
                  <a:srgbClr val="FFFFFF"/>
                </a:solidFill>
              </a:rPr>
              <a:t>Stakeholders: </a:t>
            </a:r>
            <a:endParaRPr b="1">
              <a:solidFill>
                <a:srgbClr val="FFFFFF"/>
              </a:solidFill>
            </a:endParaRPr>
          </a:p>
          <a:p>
            <a:pPr indent="-368300" lvl="1" marL="914400" rtl="0" algn="l">
              <a:spcBef>
                <a:spcPts val="0"/>
              </a:spcBef>
              <a:spcAft>
                <a:spcPts val="0"/>
              </a:spcAft>
              <a:buClr>
                <a:srgbClr val="FFFFFF"/>
              </a:buClr>
              <a:buSzPts val="2200"/>
              <a:buChar char="▫"/>
            </a:pPr>
            <a:r>
              <a:rPr lang="en">
                <a:solidFill>
                  <a:srgbClr val="FFFFFF"/>
                </a:solidFill>
              </a:rPr>
              <a:t>Basketball management groups </a:t>
            </a:r>
            <a:endParaRPr>
              <a:solidFill>
                <a:srgbClr val="FFFFFF"/>
              </a:solidFill>
            </a:endParaRPr>
          </a:p>
          <a:p>
            <a:pPr indent="-368300" lvl="1" marL="914400" rtl="0" algn="l">
              <a:spcBef>
                <a:spcPts val="0"/>
              </a:spcBef>
              <a:spcAft>
                <a:spcPts val="0"/>
              </a:spcAft>
              <a:buClr>
                <a:srgbClr val="FFFFFF"/>
              </a:buClr>
              <a:buSzPts val="2200"/>
              <a:buChar char="▫"/>
            </a:pPr>
            <a:r>
              <a:rPr lang="en">
                <a:solidFill>
                  <a:srgbClr val="FFFFFF"/>
                </a:solidFill>
              </a:rPr>
              <a:t>Basketball coaches</a:t>
            </a:r>
            <a:endParaRPr>
              <a:solidFill>
                <a:srgbClr val="FFFFFF"/>
              </a:solidFill>
            </a:endParaRPr>
          </a:p>
          <a:p>
            <a:pPr indent="-368300" lvl="1" marL="914400" rtl="0" algn="l">
              <a:spcBef>
                <a:spcPts val="0"/>
              </a:spcBef>
              <a:spcAft>
                <a:spcPts val="0"/>
              </a:spcAft>
              <a:buClr>
                <a:srgbClr val="FFFFFF"/>
              </a:buClr>
              <a:buSzPts val="2200"/>
              <a:buChar char="▫"/>
            </a:pPr>
            <a:r>
              <a:rPr lang="en">
                <a:solidFill>
                  <a:srgbClr val="FFFFFF"/>
                </a:solidFill>
              </a:rPr>
              <a:t>Basketball players</a:t>
            </a:r>
            <a:endParaRPr>
              <a:solidFill>
                <a:srgbClr val="FFFFFF"/>
              </a:solidFill>
            </a:endParaRPr>
          </a:p>
          <a:p>
            <a:pPr indent="-368300" lvl="1" marL="914400" rtl="0" algn="l">
              <a:spcBef>
                <a:spcPts val="0"/>
              </a:spcBef>
              <a:spcAft>
                <a:spcPts val="0"/>
              </a:spcAft>
              <a:buClr>
                <a:srgbClr val="FFFFFF"/>
              </a:buClr>
              <a:buSzPts val="2200"/>
              <a:buChar char="▫"/>
            </a:pPr>
            <a:r>
              <a:rPr lang="en">
                <a:solidFill>
                  <a:srgbClr val="FFFFFF"/>
                </a:solidFill>
              </a:rPr>
              <a:t>Basketball fans</a:t>
            </a:r>
            <a:endParaRPr>
              <a:solidFill>
                <a:srgbClr val="FFFFFF"/>
              </a:solidFill>
            </a:endParaRPr>
          </a:p>
          <a:p>
            <a:pPr indent="-368300" lvl="1" marL="914400" rtl="0" algn="l">
              <a:spcBef>
                <a:spcPts val="0"/>
              </a:spcBef>
              <a:spcAft>
                <a:spcPts val="0"/>
              </a:spcAft>
              <a:buClr>
                <a:srgbClr val="FFFFFF"/>
              </a:buClr>
              <a:buSzPts val="2200"/>
              <a:buChar char="▫"/>
            </a:pPr>
            <a:r>
              <a:rPr lang="en">
                <a:solidFill>
                  <a:srgbClr val="FFFFFF"/>
                </a:solidFill>
              </a:rPr>
              <a:t>Basketball game designers/players</a:t>
            </a:r>
            <a:endParaRPr>
              <a:solidFill>
                <a:srgbClr val="FFFFFF"/>
              </a:solidFill>
            </a:endParaRPr>
          </a:p>
          <a:p>
            <a:pPr indent="-368300" lvl="0" marL="457200" rtl="0" algn="l">
              <a:spcBef>
                <a:spcPts val="0"/>
              </a:spcBef>
              <a:spcAft>
                <a:spcPts val="0"/>
              </a:spcAft>
              <a:buClr>
                <a:srgbClr val="FFFFFF"/>
              </a:buClr>
              <a:buSzPts val="2200"/>
              <a:buChar char="▪"/>
            </a:pPr>
            <a:r>
              <a:rPr b="1" lang="en">
                <a:solidFill>
                  <a:srgbClr val="FFFFFF"/>
                </a:solidFill>
              </a:rPr>
              <a:t>Potential Benefits: </a:t>
            </a:r>
            <a:endParaRPr b="1">
              <a:solidFill>
                <a:srgbClr val="FFFFFF"/>
              </a:solidFill>
            </a:endParaRPr>
          </a:p>
          <a:p>
            <a:pPr indent="-368300" lvl="1" marL="914400" rtl="0" algn="l">
              <a:spcBef>
                <a:spcPts val="0"/>
              </a:spcBef>
              <a:spcAft>
                <a:spcPts val="0"/>
              </a:spcAft>
              <a:buClr>
                <a:srgbClr val="FFFFFF"/>
              </a:buClr>
              <a:buSzPts val="2200"/>
              <a:buChar char="▫"/>
            </a:pPr>
            <a:r>
              <a:rPr lang="en">
                <a:solidFill>
                  <a:srgbClr val="FFFFFF"/>
                </a:solidFill>
              </a:rPr>
              <a:t>Evaluate offence and defence strategies</a:t>
            </a:r>
            <a:endParaRPr>
              <a:solidFill>
                <a:srgbClr val="FFFFFF"/>
              </a:solidFill>
            </a:endParaRPr>
          </a:p>
          <a:p>
            <a:pPr indent="-368300" lvl="1" marL="914400" rtl="0" algn="l">
              <a:spcBef>
                <a:spcPts val="0"/>
              </a:spcBef>
              <a:spcAft>
                <a:spcPts val="0"/>
              </a:spcAft>
              <a:buClr>
                <a:srgbClr val="FFFFFF"/>
              </a:buClr>
              <a:buSzPts val="2200"/>
              <a:buChar char="▫"/>
            </a:pPr>
            <a:r>
              <a:rPr lang="en">
                <a:solidFill>
                  <a:srgbClr val="FFFFFF"/>
                </a:solidFill>
              </a:rPr>
              <a:t>Identify the best players and their assets</a:t>
            </a:r>
            <a:endParaRPr>
              <a:solidFill>
                <a:srgbClr val="FFFFFF"/>
              </a:solidFill>
            </a:endParaRPr>
          </a:p>
          <a:p>
            <a:pPr indent="-368300" lvl="1" marL="914400" rtl="0" algn="l">
              <a:spcBef>
                <a:spcPts val="0"/>
              </a:spcBef>
              <a:spcAft>
                <a:spcPts val="0"/>
              </a:spcAft>
              <a:buClr>
                <a:srgbClr val="FFFFFF"/>
              </a:buClr>
              <a:buSzPts val="2200"/>
              <a:buChar char="▫"/>
            </a:pPr>
            <a:r>
              <a:rPr lang="en">
                <a:solidFill>
                  <a:srgbClr val="FFFFFF"/>
                </a:solidFill>
              </a:rPr>
              <a:t>Develop more realistic game simulations</a:t>
            </a:r>
            <a:endParaRPr>
              <a:solidFill>
                <a:srgbClr val="FFFFFF"/>
              </a:solidFill>
            </a:endParaRPr>
          </a:p>
        </p:txBody>
      </p:sp>
      <p:sp>
        <p:nvSpPr>
          <p:cNvPr id="131" name="Google Shape;131;p1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32" name="Google Shape;132;p18"/>
          <p:cNvGrpSpPr/>
          <p:nvPr/>
        </p:nvGrpSpPr>
        <p:grpSpPr>
          <a:xfrm>
            <a:off x="8247163" y="629034"/>
            <a:ext cx="205851" cy="335576"/>
            <a:chOff x="6730350" y="2315900"/>
            <a:chExt cx="257700" cy="420100"/>
          </a:xfrm>
        </p:grpSpPr>
        <p:sp>
          <p:nvSpPr>
            <p:cNvPr id="133" name="Google Shape;133;p18"/>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8"/>
          <p:cNvSpPr txBox="1"/>
          <p:nvPr>
            <p:ph type="title"/>
          </p:nvPr>
        </p:nvSpPr>
        <p:spPr>
          <a:xfrm>
            <a:off x="1202250" y="393463"/>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1.3 Stakeholder and Potential Benefits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BFBFBF"/>
            </a:gs>
            <a:gs pos="100000">
              <a:srgbClr val="737373"/>
            </a:gs>
          </a:gsLst>
          <a:lin ang="5400012" scaled="0"/>
        </a:gradFill>
      </p:bgPr>
    </p:bg>
    <p:spTree>
      <p:nvGrpSpPr>
        <p:cNvPr id="142" name="Shape 142"/>
        <p:cNvGrpSpPr/>
        <p:nvPr/>
      </p:nvGrpSpPr>
      <p:grpSpPr>
        <a:xfrm>
          <a:off x="0" y="0"/>
          <a:ext cx="0" cy="0"/>
          <a:chOff x="0" y="0"/>
          <a:chExt cx="0" cy="0"/>
        </a:xfrm>
      </p:grpSpPr>
      <p:pic>
        <p:nvPicPr>
          <p:cNvPr id="143" name="Google Shape;143;p19"/>
          <p:cNvPicPr preferRelativeResize="0"/>
          <p:nvPr/>
        </p:nvPicPr>
        <p:blipFill>
          <a:blip r:embed="rId3">
            <a:alphaModFix/>
          </a:blip>
          <a:stretch>
            <a:fillRect/>
          </a:stretch>
        </p:blipFill>
        <p:spPr>
          <a:xfrm>
            <a:off x="0" y="0"/>
            <a:ext cx="3079325" cy="5143500"/>
          </a:xfrm>
          <a:prstGeom prst="rect">
            <a:avLst/>
          </a:prstGeom>
          <a:noFill/>
          <a:ln>
            <a:noFill/>
          </a:ln>
        </p:spPr>
      </p:pic>
      <p:sp>
        <p:nvSpPr>
          <p:cNvPr id="144" name="Google Shape;144;p19"/>
          <p:cNvSpPr txBox="1"/>
          <p:nvPr>
            <p:ph type="ctrTitle"/>
          </p:nvPr>
        </p:nvSpPr>
        <p:spPr>
          <a:xfrm>
            <a:off x="3183550" y="1844325"/>
            <a:ext cx="5814900" cy="12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Data Understanding &amp; Preparation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0" name="Google Shape;150;p20"/>
          <p:cNvSpPr txBox="1"/>
          <p:nvPr>
            <p:ph idx="4294967295" type="body"/>
          </p:nvPr>
        </p:nvSpPr>
        <p:spPr>
          <a:xfrm>
            <a:off x="370675" y="1742975"/>
            <a:ext cx="5242800" cy="3167100"/>
          </a:xfrm>
          <a:prstGeom prst="rect">
            <a:avLst/>
          </a:prstGeom>
          <a:solidFill>
            <a:schemeClr val="accent4"/>
          </a:solidFill>
        </p:spPr>
        <p:txBody>
          <a:bodyPr anchorCtr="0" anchor="t" bIns="91425" lIns="91425" spcFirstLastPara="1" rIns="91425" wrap="square" tIns="91425">
            <a:noAutofit/>
          </a:bodyPr>
          <a:lstStyle/>
          <a:p>
            <a:pPr indent="0" lvl="0" marL="0" rtl="0" algn="ctr">
              <a:spcBef>
                <a:spcPts val="600"/>
              </a:spcBef>
              <a:spcAft>
                <a:spcPts val="0"/>
              </a:spcAft>
              <a:buNone/>
            </a:pPr>
            <a:r>
              <a:rPr b="1" lang="en">
                <a:solidFill>
                  <a:srgbClr val="FFFFFF"/>
                </a:solidFill>
              </a:rPr>
              <a:t>2.1  Understanding Our Data: </a:t>
            </a:r>
            <a:endParaRPr b="1">
              <a:solidFill>
                <a:srgbClr val="FFFFFF"/>
              </a:solidFill>
            </a:endParaRPr>
          </a:p>
          <a:p>
            <a:pPr indent="-393700" lvl="0" marL="457200" rtl="0" algn="l">
              <a:spcBef>
                <a:spcPts val="600"/>
              </a:spcBef>
              <a:spcAft>
                <a:spcPts val="0"/>
              </a:spcAft>
              <a:buClr>
                <a:srgbClr val="FFFFFF"/>
              </a:buClr>
              <a:buSzPts val="2600"/>
              <a:buChar char="▪"/>
            </a:pPr>
            <a:r>
              <a:rPr lang="en">
                <a:solidFill>
                  <a:srgbClr val="FFFFFF"/>
                </a:solidFill>
              </a:rPr>
              <a:t>Public Kaggle dataset </a:t>
            </a:r>
            <a:endParaRPr>
              <a:solidFill>
                <a:srgbClr val="FFFFFF"/>
              </a:solidFill>
            </a:endParaRPr>
          </a:p>
          <a:p>
            <a:pPr indent="-393700" lvl="0" marL="457200" rtl="0" algn="l">
              <a:spcBef>
                <a:spcPts val="0"/>
              </a:spcBef>
              <a:spcAft>
                <a:spcPts val="0"/>
              </a:spcAft>
              <a:buClr>
                <a:srgbClr val="FFFFFF"/>
              </a:buClr>
              <a:buSzPts val="2600"/>
              <a:buChar char="▪"/>
            </a:pPr>
            <a:r>
              <a:rPr lang="en">
                <a:solidFill>
                  <a:srgbClr val="FFFFFF"/>
                </a:solidFill>
              </a:rPr>
              <a:t>All shots attempted during the 2014-2015 NBA season</a:t>
            </a:r>
            <a:endParaRPr>
              <a:solidFill>
                <a:srgbClr val="FFFFFF"/>
              </a:solidFill>
            </a:endParaRPr>
          </a:p>
          <a:p>
            <a:pPr indent="-393700" lvl="0" marL="457200" rtl="0" algn="l">
              <a:spcBef>
                <a:spcPts val="0"/>
              </a:spcBef>
              <a:spcAft>
                <a:spcPts val="0"/>
              </a:spcAft>
              <a:buClr>
                <a:srgbClr val="FFFFFF"/>
              </a:buClr>
              <a:buSzPts val="2600"/>
              <a:buChar char="▪"/>
            </a:pPr>
            <a:r>
              <a:rPr lang="en">
                <a:solidFill>
                  <a:srgbClr val="FFFFFF"/>
                </a:solidFill>
              </a:rPr>
              <a:t>Target variable: </a:t>
            </a:r>
            <a:r>
              <a:rPr b="1" lang="en">
                <a:solidFill>
                  <a:srgbClr val="FFB000"/>
                </a:solidFill>
              </a:rPr>
              <a:t>“Shot_Result”</a:t>
            </a:r>
            <a:endParaRPr b="1">
              <a:solidFill>
                <a:srgbClr val="FFB000"/>
              </a:solidFill>
            </a:endParaRPr>
          </a:p>
          <a:p>
            <a:pPr indent="-393700" lvl="0" marL="457200" rtl="0" algn="l">
              <a:spcBef>
                <a:spcPts val="0"/>
              </a:spcBef>
              <a:spcAft>
                <a:spcPts val="0"/>
              </a:spcAft>
              <a:buClr>
                <a:srgbClr val="FFFFFF"/>
              </a:buClr>
              <a:buSzPts val="2600"/>
              <a:buChar char="▪"/>
            </a:pPr>
            <a:r>
              <a:rPr lang="en">
                <a:solidFill>
                  <a:srgbClr val="FFFFFF"/>
                </a:solidFill>
              </a:rPr>
              <a:t>127,951</a:t>
            </a:r>
            <a:r>
              <a:rPr lang="en">
                <a:solidFill>
                  <a:srgbClr val="FFFFFF"/>
                </a:solidFill>
              </a:rPr>
              <a:t> observations </a:t>
            </a:r>
            <a:endParaRPr>
              <a:solidFill>
                <a:srgbClr val="FFFFFF"/>
              </a:solidFill>
            </a:endParaRPr>
          </a:p>
          <a:p>
            <a:pPr indent="-393700" lvl="0" marL="457200" rtl="0" algn="l">
              <a:spcBef>
                <a:spcPts val="0"/>
              </a:spcBef>
              <a:spcAft>
                <a:spcPts val="0"/>
              </a:spcAft>
              <a:buClr>
                <a:srgbClr val="FFFFFF"/>
              </a:buClr>
              <a:buSzPts val="2600"/>
              <a:buChar char="▪"/>
            </a:pPr>
            <a:r>
              <a:rPr lang="en">
                <a:solidFill>
                  <a:srgbClr val="FFFFFF"/>
                </a:solidFill>
              </a:rPr>
              <a:t>53 variables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1"/>
          <p:cNvSpPr txBox="1"/>
          <p:nvPr>
            <p:ph idx="1" type="body"/>
          </p:nvPr>
        </p:nvSpPr>
        <p:spPr>
          <a:xfrm>
            <a:off x="4845400" y="1347525"/>
            <a:ext cx="3801900" cy="3402300"/>
          </a:xfrm>
          <a:prstGeom prst="rect">
            <a:avLst/>
          </a:prstGeom>
          <a:solidFill>
            <a:schemeClr val="accent4"/>
          </a:solidFill>
        </p:spPr>
        <p:txBody>
          <a:bodyPr anchorCtr="0" anchor="t" bIns="91425" lIns="91425" spcFirstLastPara="1" rIns="91425" wrap="square" tIns="91425">
            <a:noAutofit/>
          </a:bodyPr>
          <a:lstStyle/>
          <a:p>
            <a:pPr indent="-381000" lvl="0" marL="457200" rtl="0" algn="l">
              <a:spcBef>
                <a:spcPts val="600"/>
              </a:spcBef>
              <a:spcAft>
                <a:spcPts val="0"/>
              </a:spcAft>
              <a:buClr>
                <a:srgbClr val="FFFFFF"/>
              </a:buClr>
              <a:buSzPts val="2400"/>
              <a:buAutoNum type="arabicPeriod"/>
            </a:pPr>
            <a:r>
              <a:rPr lang="en" sz="2400">
                <a:solidFill>
                  <a:srgbClr val="FFFFFF"/>
                </a:solidFill>
              </a:rPr>
              <a:t>Gathered player data</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Deleted unnecessary information</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Renamed predictor variable fields</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Combined seasonal data and player data</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en" sz="2400">
                <a:solidFill>
                  <a:srgbClr val="FFFFFF"/>
                </a:solidFill>
              </a:rPr>
              <a:t>Took out  70 variables </a:t>
            </a:r>
            <a:endParaRPr sz="2400">
              <a:solidFill>
                <a:srgbClr val="FFFFFF"/>
              </a:solidFill>
            </a:endParaRPr>
          </a:p>
          <a:p>
            <a:pPr indent="0" lvl="0" marL="0" rtl="0" algn="l">
              <a:spcBef>
                <a:spcPts val="600"/>
              </a:spcBef>
              <a:spcAft>
                <a:spcPts val="0"/>
              </a:spcAft>
              <a:buNone/>
            </a:pPr>
            <a:r>
              <a:t/>
            </a:r>
            <a:endParaRPr sz="2400"/>
          </a:p>
        </p:txBody>
      </p:sp>
      <p:sp>
        <p:nvSpPr>
          <p:cNvPr id="156" name="Google Shape;156;p2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7" name="Google Shape;157;p21"/>
          <p:cNvSpPr txBox="1"/>
          <p:nvPr>
            <p:ph type="title"/>
          </p:nvPr>
        </p:nvSpPr>
        <p:spPr>
          <a:xfrm>
            <a:off x="4483099" y="393475"/>
            <a:ext cx="34608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Data Preparation </a:t>
            </a:r>
            <a:endParaRPr/>
          </a:p>
        </p:txBody>
      </p:sp>
      <p:sp>
        <p:nvSpPr>
          <p:cNvPr id="158" name="Google Shape;158;p21"/>
          <p:cNvSpPr/>
          <p:nvPr/>
        </p:nvSpPr>
        <p:spPr>
          <a:xfrm>
            <a:off x="8232466" y="591480"/>
            <a:ext cx="237044" cy="410683"/>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2"/>
          <p:cNvSpPr txBox="1"/>
          <p:nvPr>
            <p:ph type="ctrTitle"/>
          </p:nvPr>
        </p:nvSpPr>
        <p:spPr>
          <a:xfrm>
            <a:off x="3217600" y="1775450"/>
            <a:ext cx="6187200" cy="111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3. </a:t>
            </a:r>
            <a:r>
              <a:rPr lang="en" sz="3200"/>
              <a:t>Exploratory</a:t>
            </a:r>
            <a:r>
              <a:rPr lang="en" sz="3200"/>
              <a:t> Data Analysis</a:t>
            </a:r>
            <a:endParaRPr sz="3200"/>
          </a:p>
        </p:txBody>
      </p:sp>
      <p:pic>
        <p:nvPicPr>
          <p:cNvPr id="164" name="Google Shape;164;p22"/>
          <p:cNvPicPr preferRelativeResize="0"/>
          <p:nvPr/>
        </p:nvPicPr>
        <p:blipFill>
          <a:blip r:embed="rId4">
            <a:alphaModFix/>
          </a:blip>
          <a:stretch>
            <a:fillRect/>
          </a:stretch>
        </p:blipFill>
        <p:spPr>
          <a:xfrm>
            <a:off x="0" y="0"/>
            <a:ext cx="307932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ass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